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256" r:id="rId2"/>
    <p:sldId id="258" r:id="rId3"/>
    <p:sldId id="263" r:id="rId4"/>
    <p:sldId id="262" r:id="rId5"/>
    <p:sldId id="259" r:id="rId6"/>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5pPr>
    <a:lvl6pPr marL="0" marR="0" indent="228600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6pPr>
    <a:lvl7pPr marL="0" marR="0" indent="274320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7pPr>
    <a:lvl8pPr marL="0" marR="0" indent="320040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8pPr>
    <a:lvl9pPr marL="0" marR="0" indent="365760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94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DDF5"/>
          </a:solidFill>
        </a:fill>
      </a:tcStyle>
    </a:wholeTbl>
    <a:band2H>
      <a:tcTxStyle/>
      <a:tcStyle>
        <a:tcBdr/>
        <a:fill>
          <a:solidFill>
            <a:srgbClr val="E6EFFA"/>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a:tcStyle>
        <a:tcBdr/>
        <a:fill>
          <a:solidFill>
            <a:schemeClr val="accent3">
              <a:lumOff val="44000"/>
            </a:schemeClr>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F3E5CA"/>
          </a:solidFill>
        </a:fill>
      </a:tcStyle>
    </a:wholeTbl>
    <a:band2H>
      <a:tcTxStyle/>
      <a:tcStyle>
        <a:tcBdr/>
        <a:fill>
          <a:solidFill>
            <a:srgbClr val="F9F2E6"/>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chemeClr val="accent3">
              <a:lumOff val="44000"/>
            </a:schemeClr>
          </a:solidFill>
        </a:fill>
      </a:tcStyle>
    </a:band2H>
    <a:firstCol>
      <a:tcTxStyle b="on" i="off">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ff">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chemeClr val="accent3">
              <a:lumOff val="44000"/>
            </a:schemeClr>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77"/>
    <p:restoredTop sz="81874"/>
  </p:normalViewPr>
  <p:slideViewPr>
    <p:cSldViewPr snapToGrid="0" snapToObjects="1">
      <p:cViewPr varScale="1">
        <p:scale>
          <a:sx n="84" d="100"/>
          <a:sy n="84" d="100"/>
        </p:scale>
        <p:origin x="200" y="3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tiff>
</file>

<file path=ppt/media/image11.png>
</file>

<file path=ppt/media/image2.png>
</file>

<file path=ppt/media/image3.png>
</file>

<file path=ppt/media/image4.png>
</file>

<file path=ppt/media/image5.tiff>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6" name="Shape 96"/>
          <p:cNvSpPr>
            <a:spLocks noGrp="1" noRot="1" noChangeAspect="1"/>
          </p:cNvSpPr>
          <p:nvPr>
            <p:ph type="sldImg"/>
          </p:nvPr>
        </p:nvSpPr>
        <p:spPr>
          <a:xfrm>
            <a:off x="1143000" y="685800"/>
            <a:ext cx="4572000" cy="3429000"/>
          </a:xfrm>
          <a:prstGeom prst="rect">
            <a:avLst/>
          </a:prstGeom>
        </p:spPr>
        <p:txBody>
          <a:bodyPr/>
          <a:lstStyle/>
          <a:p>
            <a:endParaRPr/>
          </a:p>
        </p:txBody>
      </p:sp>
      <p:sp>
        <p:nvSpPr>
          <p:cNvPr id="97" name="Shape 9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030287" latinLnBrk="0">
      <a:lnSpc>
        <a:spcPct val="87000"/>
      </a:lnSpc>
      <a:spcBef>
        <a:spcPts val="700"/>
      </a:spcBef>
      <a:defRPr sz="1600">
        <a:latin typeface="+mn-lt"/>
        <a:ea typeface="+mn-ea"/>
        <a:cs typeface="+mn-cs"/>
        <a:sym typeface="Arial"/>
      </a:defRPr>
    </a:lvl1pPr>
    <a:lvl2pPr indent="228600" defTabSz="1030287" latinLnBrk="0">
      <a:lnSpc>
        <a:spcPct val="87000"/>
      </a:lnSpc>
      <a:spcBef>
        <a:spcPts val="700"/>
      </a:spcBef>
      <a:defRPr sz="1600">
        <a:latin typeface="+mn-lt"/>
        <a:ea typeface="+mn-ea"/>
        <a:cs typeface="+mn-cs"/>
        <a:sym typeface="Arial"/>
      </a:defRPr>
    </a:lvl2pPr>
    <a:lvl3pPr indent="457200" defTabSz="1030287" latinLnBrk="0">
      <a:lnSpc>
        <a:spcPct val="87000"/>
      </a:lnSpc>
      <a:spcBef>
        <a:spcPts val="700"/>
      </a:spcBef>
      <a:defRPr sz="1600">
        <a:latin typeface="+mn-lt"/>
        <a:ea typeface="+mn-ea"/>
        <a:cs typeface="+mn-cs"/>
        <a:sym typeface="Arial"/>
      </a:defRPr>
    </a:lvl3pPr>
    <a:lvl4pPr indent="685800" defTabSz="1030287" latinLnBrk="0">
      <a:lnSpc>
        <a:spcPct val="87000"/>
      </a:lnSpc>
      <a:spcBef>
        <a:spcPts val="700"/>
      </a:spcBef>
      <a:defRPr sz="1600">
        <a:latin typeface="+mn-lt"/>
        <a:ea typeface="+mn-ea"/>
        <a:cs typeface="+mn-cs"/>
        <a:sym typeface="Arial"/>
      </a:defRPr>
    </a:lvl4pPr>
    <a:lvl5pPr indent="914400" defTabSz="1030287" latinLnBrk="0">
      <a:lnSpc>
        <a:spcPct val="87000"/>
      </a:lnSpc>
      <a:spcBef>
        <a:spcPts val="700"/>
      </a:spcBef>
      <a:defRPr sz="1600">
        <a:latin typeface="+mn-lt"/>
        <a:ea typeface="+mn-ea"/>
        <a:cs typeface="+mn-cs"/>
        <a:sym typeface="Arial"/>
      </a:defRPr>
    </a:lvl5pPr>
    <a:lvl6pPr indent="1143000" defTabSz="1030287" latinLnBrk="0">
      <a:lnSpc>
        <a:spcPct val="87000"/>
      </a:lnSpc>
      <a:spcBef>
        <a:spcPts val="700"/>
      </a:spcBef>
      <a:defRPr sz="1600">
        <a:latin typeface="+mn-lt"/>
        <a:ea typeface="+mn-ea"/>
        <a:cs typeface="+mn-cs"/>
        <a:sym typeface="Arial"/>
      </a:defRPr>
    </a:lvl6pPr>
    <a:lvl7pPr indent="1371600" defTabSz="1030287" latinLnBrk="0">
      <a:lnSpc>
        <a:spcPct val="87000"/>
      </a:lnSpc>
      <a:spcBef>
        <a:spcPts val="700"/>
      </a:spcBef>
      <a:defRPr sz="1600">
        <a:latin typeface="+mn-lt"/>
        <a:ea typeface="+mn-ea"/>
        <a:cs typeface="+mn-cs"/>
        <a:sym typeface="Arial"/>
      </a:defRPr>
    </a:lvl7pPr>
    <a:lvl8pPr indent="1600200" defTabSz="1030287" latinLnBrk="0">
      <a:lnSpc>
        <a:spcPct val="87000"/>
      </a:lnSpc>
      <a:spcBef>
        <a:spcPts val="700"/>
      </a:spcBef>
      <a:defRPr sz="1600">
        <a:latin typeface="+mn-lt"/>
        <a:ea typeface="+mn-ea"/>
        <a:cs typeface="+mn-cs"/>
        <a:sym typeface="Arial"/>
      </a:defRPr>
    </a:lvl8pPr>
    <a:lvl9pPr indent="1828800" defTabSz="1030287" latinLnBrk="0">
      <a:lnSpc>
        <a:spcPct val="87000"/>
      </a:lnSpc>
      <a:spcBef>
        <a:spcPts val="700"/>
      </a:spcBef>
      <a:defRPr sz="16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19262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leverage the richness of EHR data to study TBI </a:t>
            </a:r>
          </a:p>
          <a:p>
            <a:r>
              <a:rPr lang="en-US" dirty="0"/>
              <a:t>in a broader population of female patients at Penn Medicine</a:t>
            </a:r>
          </a:p>
          <a:p>
            <a:endParaRPr lang="en-US" sz="1600" dirty="0">
              <a:effectLst/>
              <a:latin typeface="+mn-lt"/>
              <a:ea typeface="+mn-ea"/>
              <a:cs typeface="+mn-cs"/>
              <a:sym typeface="Arial"/>
            </a:endParaRPr>
          </a:p>
          <a:p>
            <a:r>
              <a:rPr lang="en-US" sz="1600" dirty="0">
                <a:effectLst/>
                <a:latin typeface="+mn-lt"/>
                <a:ea typeface="+mn-ea"/>
                <a:cs typeface="+mn-cs"/>
                <a:sym typeface="Arial"/>
              </a:rPr>
              <a:t>We used the Centers for Disease Control and Prevention (CDC) and </a:t>
            </a:r>
          </a:p>
          <a:p>
            <a:r>
              <a:rPr lang="en-US" sz="1600" dirty="0">
                <a:effectLst/>
                <a:latin typeface="+mn-lt"/>
                <a:ea typeface="+mn-ea"/>
                <a:cs typeface="+mn-cs"/>
                <a:sym typeface="Arial"/>
              </a:rPr>
              <a:t>the U.S. Department of Defense (DOD) definitions for TBI and TBI severity </a:t>
            </a:r>
            <a:r>
              <a:rPr lang="en-US" dirty="0">
                <a:effectLst/>
              </a:rPr>
              <a:t>to identify TBI patients</a:t>
            </a:r>
            <a:endParaRPr lang="en-US" dirty="0"/>
          </a:p>
        </p:txBody>
      </p:sp>
    </p:spTree>
    <p:extLst>
      <p:ext uri="{BB962C8B-B14F-4D97-AF65-F5344CB8AC3E}">
        <p14:creationId xmlns:p14="http://schemas.microsoft.com/office/powerpoint/2010/main" val="3594666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030287" eaLnBrk="1" fontAlgn="auto" latinLnBrk="0" hangingPunct="1">
              <a:lnSpc>
                <a:spcPct val="87000"/>
              </a:lnSpc>
              <a:spcBef>
                <a:spcPts val="700"/>
              </a:spcBef>
              <a:spcAft>
                <a:spcPts val="0"/>
              </a:spcAft>
              <a:buClrTx/>
              <a:buSzTx/>
              <a:buFontTx/>
              <a:buNone/>
              <a:tabLst/>
              <a:defRPr/>
            </a:pPr>
            <a:r>
              <a:rPr lang="en-US" dirty="0"/>
              <a:t>We also used these definitions to </a:t>
            </a:r>
            <a:r>
              <a:rPr lang="en-US" dirty="0">
                <a:effectLst/>
              </a:rPr>
              <a:t>group a variety of ICD codes into injury mechanisms</a:t>
            </a:r>
          </a:p>
          <a:p>
            <a:pPr marL="0" marR="0" lvl="0" indent="0" defTabSz="1030287" eaLnBrk="1" fontAlgn="auto" latinLnBrk="0" hangingPunct="1">
              <a:lnSpc>
                <a:spcPct val="87000"/>
              </a:lnSpc>
              <a:spcBef>
                <a:spcPts val="700"/>
              </a:spcBef>
              <a:spcAft>
                <a:spcPts val="0"/>
              </a:spcAft>
              <a:buClrTx/>
              <a:buSzTx/>
              <a:buFontTx/>
              <a:buNone/>
              <a:tabLst/>
              <a:defRPr/>
            </a:pPr>
            <a:endParaRPr lang="en-US" dirty="0">
              <a:effectLst/>
            </a:endParaRPr>
          </a:p>
          <a:p>
            <a:pPr marL="0" marR="0" lvl="0" indent="0" defTabSz="1030287" eaLnBrk="1" fontAlgn="auto" latinLnBrk="0" hangingPunct="1">
              <a:lnSpc>
                <a:spcPct val="87000"/>
              </a:lnSpc>
              <a:spcBef>
                <a:spcPts val="700"/>
              </a:spcBef>
              <a:spcAft>
                <a:spcPts val="0"/>
              </a:spcAft>
              <a:buClrTx/>
              <a:buSzTx/>
              <a:buFontTx/>
              <a:buNone/>
              <a:tabLst/>
              <a:defRPr/>
            </a:pPr>
            <a:r>
              <a:rPr lang="en-US" dirty="0">
                <a:effectLst/>
              </a:rPr>
              <a:t>The most common injury mechanisms are displayed on this slide where the gold color in the bar graph…</a:t>
            </a:r>
          </a:p>
          <a:p>
            <a:endParaRPr lang="en-US" dirty="0"/>
          </a:p>
          <a:p>
            <a:r>
              <a:rPr lang="en-US" dirty="0"/>
              <a:t>Of these 10 most common injury mechanisms, injuries relating to falls occurred mostly among patients in the age group 50 years and older, while traffic- and transport-related accidents occurred mostly among patients between 18 and 49 years</a:t>
            </a:r>
          </a:p>
          <a:p>
            <a:endParaRPr lang="en-US" dirty="0"/>
          </a:p>
          <a:p>
            <a:r>
              <a:rPr lang="en-US" dirty="0"/>
              <a:t>An example of...</a:t>
            </a:r>
          </a:p>
          <a:p>
            <a:endParaRPr lang="en-US" dirty="0"/>
          </a:p>
          <a:p>
            <a:r>
              <a:rPr lang="en-US" dirty="0"/>
              <a:t>Clearly there is a lot of detail captured in structured data available in the EHR</a:t>
            </a:r>
          </a:p>
          <a:p>
            <a:r>
              <a:rPr lang="en-US" dirty="0"/>
              <a:t>- ICD codes can be quite specific</a:t>
            </a:r>
          </a:p>
          <a:p>
            <a:r>
              <a:rPr lang="en-US" dirty="0"/>
              <a:t>- Can include context about the way the accident or injury happened and where</a:t>
            </a:r>
          </a:p>
          <a:p>
            <a:pPr marL="285750" indent="-285750">
              <a:buFontTx/>
              <a:buChar char="-"/>
            </a:pPr>
            <a:r>
              <a:rPr lang="en-US" dirty="0"/>
              <a:t>These details may not be captured reliably in data from surveys or interviews</a:t>
            </a:r>
          </a:p>
          <a:p>
            <a:pPr marL="285750" indent="-285750">
              <a:buFontTx/>
              <a:buChar char="-"/>
            </a:pPr>
            <a:endParaRPr lang="en-US" dirty="0"/>
          </a:p>
          <a:p>
            <a:pPr marL="285750" indent="-285750">
              <a:buFontTx/>
              <a:buChar char="-"/>
            </a:pPr>
            <a:r>
              <a:rPr lang="en-US" dirty="0"/>
              <a:t>-------</a:t>
            </a:r>
          </a:p>
          <a:p>
            <a:endParaRPr lang="en-US" dirty="0"/>
          </a:p>
          <a:p>
            <a:r>
              <a:rPr lang="en-US" dirty="0"/>
              <a:t>There’s a lot of detail that’s been recorded in the structured data </a:t>
            </a:r>
            <a:r>
              <a:rPr lang="en-US" i="1" dirty="0"/>
              <a:t>(would be good for epi folks that haven’t worked with EHR data)</a:t>
            </a:r>
          </a:p>
          <a:p>
            <a:r>
              <a:rPr lang="en-US" dirty="0"/>
              <a:t>Some of the specificity would come from interviewing a person if you’re working with surveys. </a:t>
            </a:r>
          </a:p>
          <a:p>
            <a:pPr marL="285750" indent="-285750">
              <a:buFontTx/>
              <a:buChar char="-"/>
            </a:pPr>
            <a:r>
              <a:rPr lang="en-US" dirty="0"/>
              <a:t>“on the field, off the field” so the way the accident happened is not rich</a:t>
            </a:r>
          </a:p>
          <a:p>
            <a:pPr marL="285750" indent="-285750">
              <a:buFontTx/>
              <a:buChar char="-"/>
            </a:pPr>
            <a:r>
              <a:rPr lang="en-US" dirty="0"/>
              <a:t>More reliable than some of the recall in interviews</a:t>
            </a:r>
          </a:p>
          <a:p>
            <a:pPr marL="285750" indent="-285750">
              <a:buFontTx/>
              <a:buChar char="-"/>
            </a:pPr>
            <a:r>
              <a:rPr lang="en-US" dirty="0"/>
              <a:t>Surveyor would have to know to ask for these details and then the patient would have to remember. With a head injury!</a:t>
            </a:r>
          </a:p>
        </p:txBody>
      </p:sp>
    </p:spTree>
    <p:extLst>
      <p:ext uri="{BB962C8B-B14F-4D97-AF65-F5344CB8AC3E}">
        <p14:creationId xmlns:p14="http://schemas.microsoft.com/office/powerpoint/2010/main" val="3554398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600" dirty="0">
                <a:effectLst/>
                <a:latin typeface="+mn-lt"/>
                <a:ea typeface="+mn-ea"/>
                <a:cs typeface="+mn-cs"/>
                <a:sym typeface="Arial"/>
              </a:rPr>
              <a:t>Again, we used the CDC and DoD definitions for TBI and TBI severity to</a:t>
            </a:r>
          </a:p>
          <a:p>
            <a:r>
              <a:rPr lang="en-US" sz="1600" dirty="0">
                <a:effectLst/>
                <a:latin typeface="+mn-lt"/>
                <a:ea typeface="+mn-ea"/>
                <a:cs typeface="+mn-cs"/>
                <a:sym typeface="Arial"/>
              </a:rPr>
              <a:t>look at the proportion of each severity level within the different injury mechanisms</a:t>
            </a:r>
          </a:p>
          <a:p>
            <a:endParaRPr lang="en-US" sz="1600" dirty="0">
              <a:effectLst/>
              <a:latin typeface="+mn-lt"/>
              <a:ea typeface="+mn-ea"/>
              <a:cs typeface="+mn-cs"/>
              <a:sym typeface="Arial"/>
            </a:endParaRPr>
          </a:p>
          <a:p>
            <a:r>
              <a:rPr lang="en-US" sz="1600" dirty="0">
                <a:effectLst/>
                <a:latin typeface="+mn-lt"/>
                <a:ea typeface="+mn-ea"/>
                <a:cs typeface="+mn-cs"/>
                <a:sym typeface="Arial"/>
              </a:rPr>
              <a:t>Severity levels range from Mild to Moderate to Severe and finally to Penetrating. On one end of the spectrum, we see that Mild injury codes are pretty common within each of the injury mechanisms</a:t>
            </a:r>
          </a:p>
          <a:p>
            <a:endParaRPr lang="en-US" sz="1600" dirty="0">
              <a:effectLst/>
              <a:latin typeface="+mn-lt"/>
              <a:ea typeface="+mn-ea"/>
              <a:cs typeface="+mn-cs"/>
              <a:sym typeface="Arial"/>
            </a:endParaRPr>
          </a:p>
          <a:p>
            <a:r>
              <a:rPr lang="en-US" sz="1600" dirty="0">
                <a:effectLst/>
                <a:latin typeface="+mn-lt"/>
                <a:ea typeface="+mn-ea"/>
                <a:cs typeface="+mn-cs"/>
                <a:sym typeface="Arial"/>
              </a:rPr>
              <a:t>An example of a Mild code would be …</a:t>
            </a:r>
          </a:p>
          <a:p>
            <a:endParaRPr lang="en-US" sz="1600" dirty="0">
              <a:effectLst/>
              <a:latin typeface="+mn-lt"/>
              <a:ea typeface="+mn-ea"/>
              <a:cs typeface="+mn-cs"/>
              <a:sym typeface="Arial"/>
            </a:endParaRPr>
          </a:p>
          <a:p>
            <a:r>
              <a:rPr lang="en-US" sz="1600" dirty="0">
                <a:effectLst/>
                <a:latin typeface="+mn-lt"/>
                <a:ea typeface="+mn-ea"/>
                <a:cs typeface="+mn-cs"/>
                <a:sym typeface="Arial"/>
              </a:rPr>
              <a:t>We can also see that out of these most common injury mechanisms,</a:t>
            </a:r>
          </a:p>
          <a:p>
            <a:r>
              <a:rPr lang="en-US" b="1" dirty="0"/>
              <a:t>collision or crash </a:t>
            </a:r>
            <a:r>
              <a:rPr lang="en-US" b="0" dirty="0"/>
              <a:t>and</a:t>
            </a:r>
            <a:r>
              <a:rPr lang="en-US" b="1" dirty="0"/>
              <a:t> transport accident injuring cyclist or pedestrian </a:t>
            </a:r>
            <a:r>
              <a:rPr lang="en-US" dirty="0"/>
              <a:t>contained </a:t>
            </a:r>
          </a:p>
          <a:p>
            <a:r>
              <a:rPr lang="en-US" dirty="0"/>
              <a:t>the most </a:t>
            </a:r>
            <a:r>
              <a:rPr lang="en-US" b="1" dirty="0"/>
              <a:t>Severe</a:t>
            </a:r>
            <a:r>
              <a:rPr lang="en-US" dirty="0"/>
              <a:t> ICD codes</a:t>
            </a:r>
          </a:p>
          <a:p>
            <a:endParaRPr lang="en-US" dirty="0"/>
          </a:p>
          <a:p>
            <a:r>
              <a:rPr lang="en-US" dirty="0"/>
              <a:t>An example of a Severe code would be …</a:t>
            </a:r>
          </a:p>
          <a:p>
            <a:endParaRPr lang="en-US" dirty="0"/>
          </a:p>
          <a:p>
            <a:pPr marL="0" marR="0" lvl="0" indent="0" defTabSz="1030287" eaLnBrk="1" fontAlgn="auto" latinLnBrk="0" hangingPunct="1">
              <a:lnSpc>
                <a:spcPct val="87000"/>
              </a:lnSpc>
              <a:spcBef>
                <a:spcPts val="700"/>
              </a:spcBef>
              <a:spcAft>
                <a:spcPts val="0"/>
              </a:spcAft>
              <a:buClrTx/>
              <a:buSzTx/>
              <a:buFontTx/>
              <a:buNone/>
              <a:tabLst/>
              <a:defRPr/>
            </a:pPr>
            <a:r>
              <a:rPr lang="en-US" dirty="0"/>
              <a:t>This information helps us paint a more complete picture of TBI and what I hope I demonstrated in this talk is the potential to leverage the richness in structured EHR data to conduct research that includes historically understudied populations, which will ultimately help us better understand the stories of patients at Penn Medicine</a:t>
            </a:r>
          </a:p>
          <a:p>
            <a:endParaRPr lang="en-US" dirty="0"/>
          </a:p>
        </p:txBody>
      </p:sp>
    </p:spTree>
    <p:extLst>
      <p:ext uri="{BB962C8B-B14F-4D97-AF65-F5344CB8AC3E}">
        <p14:creationId xmlns:p14="http://schemas.microsoft.com/office/powerpoint/2010/main" val="5490312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work was done in partnership with Rebecca Morse and Principal Investigator Mary Regina Boland</a:t>
            </a:r>
          </a:p>
          <a:p>
            <a:endParaRPr lang="en-US" dirty="0"/>
          </a:p>
          <a:p>
            <a:r>
              <a:rPr lang="en-US" dirty="0"/>
              <a:t>You can find these slides and more on my personal website, </a:t>
            </a:r>
            <a:r>
              <a:rPr lang="en-US" dirty="0" err="1"/>
              <a:t>silviacanelon.com</a:t>
            </a:r>
            <a:endParaRPr lang="en-US" dirty="0"/>
          </a:p>
          <a:p>
            <a:endParaRPr lang="en-US" dirty="0"/>
          </a:p>
          <a:p>
            <a:r>
              <a:rPr lang="en-US" dirty="0"/>
              <a:t>Thank you for your attention!</a:t>
            </a:r>
          </a:p>
        </p:txBody>
      </p:sp>
    </p:spTree>
    <p:extLst>
      <p:ext uri="{BB962C8B-B14F-4D97-AF65-F5344CB8AC3E}">
        <p14:creationId xmlns:p14="http://schemas.microsoft.com/office/powerpoint/2010/main" val="33092531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Body Level One…"/>
          <p:cNvSpPr txBox="1">
            <a:spLocks noGrp="1"/>
          </p:cNvSpPr>
          <p:nvPr>
            <p:ph type="body" sz="quarter" idx="1"/>
          </p:nvPr>
        </p:nvSpPr>
        <p:spPr>
          <a:xfrm>
            <a:off x="487245" y="2742551"/>
            <a:ext cx="11188932" cy="547690"/>
          </a:xfrm>
          <a:prstGeom prst="rect">
            <a:avLst/>
          </a:prstGeom>
        </p:spPr>
        <p:txBody>
          <a:bodyPr>
            <a:noAutofit/>
          </a:bodyPr>
          <a:lstStyle>
            <a:lvl1pPr marL="0" indent="0" algn="ctr">
              <a:buClrTx/>
              <a:buSzTx/>
              <a:buFont typeface="Arial" panose="020B0604020202020204" pitchFamily="34" charset="0"/>
              <a:buNone/>
              <a:defRPr sz="2000">
                <a:solidFill>
                  <a:schemeClr val="bg1"/>
                </a:solidFill>
              </a:defRPr>
            </a:lvl1pPr>
            <a:lvl2pPr marL="744625" indent="-387438" algn="ctr">
              <a:buClrTx/>
              <a:buFont typeface="Arial" panose="020B0604020202020204" pitchFamily="34" charset="0"/>
              <a:buChar char="•"/>
              <a:defRPr sz="2000">
                <a:solidFill>
                  <a:schemeClr val="bg1"/>
                </a:solidFill>
              </a:defRPr>
            </a:lvl2pPr>
            <a:lvl3pPr marL="1162138" indent="-387438" algn="ctr">
              <a:buClrTx/>
              <a:buFont typeface="Arial" panose="020B0604020202020204" pitchFamily="34" charset="0"/>
              <a:buChar char="•"/>
              <a:defRPr sz="2000">
                <a:solidFill>
                  <a:schemeClr val="bg1"/>
                </a:solidFill>
              </a:defRPr>
            </a:lvl3pPr>
            <a:lvl4pPr marL="1545927" indent="-353715" algn="ctr">
              <a:buClrTx/>
              <a:buFont typeface="Arial" panose="020B0604020202020204" pitchFamily="34" charset="0"/>
              <a:buChar char="•"/>
              <a:defRPr sz="2000">
                <a:solidFill>
                  <a:schemeClr val="bg1"/>
                </a:solidFill>
              </a:defRPr>
            </a:lvl4pPr>
            <a:lvl5pPr marL="1901726" indent="-349151" algn="ctr">
              <a:buClrTx/>
              <a:buFont typeface="Arial" panose="020B0604020202020204" pitchFamily="34" charset="0"/>
              <a:buChar char="•"/>
              <a:defRPr sz="2000">
                <a:solidFill>
                  <a:schemeClr val="bg1"/>
                </a:solidFill>
              </a:defRPr>
            </a:lvl5pPr>
          </a:lstStyle>
          <a:p>
            <a:endParaRPr dirty="0"/>
          </a:p>
        </p:txBody>
      </p:sp>
      <p:sp>
        <p:nvSpPr>
          <p:cNvPr id="13" name="Title Text"/>
          <p:cNvSpPr txBox="1">
            <a:spLocks noGrp="1"/>
          </p:cNvSpPr>
          <p:nvPr>
            <p:ph type="title"/>
          </p:nvPr>
        </p:nvSpPr>
        <p:spPr>
          <a:xfrm>
            <a:off x="487245" y="2086510"/>
            <a:ext cx="11188932" cy="542927"/>
          </a:xfrm>
          <a:prstGeom prst="rect">
            <a:avLst/>
          </a:prstGeom>
        </p:spPr>
        <p:txBody>
          <a:bodyPr anchor="ctr"/>
          <a:lstStyle>
            <a:lvl1pPr algn="ctr">
              <a:defRPr>
                <a:solidFill>
                  <a:schemeClr val="accent6"/>
                </a:solidFill>
              </a:defRPr>
            </a:lvl1pPr>
          </a:lstStyle>
          <a:p>
            <a:r>
              <a:rPr dirty="0"/>
              <a:t>Title Text</a:t>
            </a:r>
          </a:p>
        </p:txBody>
      </p:sp>
      <p:sp>
        <p:nvSpPr>
          <p:cNvPr id="16" name="Slide Number"/>
          <p:cNvSpPr txBox="1">
            <a:spLocks noGrp="1"/>
          </p:cNvSpPr>
          <p:nvPr>
            <p:ph type="sldNum" sz="quarter" idx="2"/>
          </p:nvPr>
        </p:nvSpPr>
        <p:spPr>
          <a:xfrm>
            <a:off x="6096001" y="6217851"/>
            <a:ext cx="1791938" cy="276999"/>
          </a:xfrm>
          <a:prstGeom prst="rect">
            <a:avLst/>
          </a:prstGeom>
        </p:spPr>
        <p:txBody>
          <a:bodyPr/>
          <a:lstStyle>
            <a:lvl1pPr>
              <a:defRPr>
                <a:solidFill>
                  <a:schemeClr val="accent6"/>
                </a:solidFill>
              </a:defRPr>
            </a:lvl1pPr>
          </a:lstStyle>
          <a:p>
            <a:fld id="{86CB4B4D-7CA3-9044-876B-883B54F8677D}" type="slidenum">
              <a:rPr lang="en-US" smtClean="0"/>
              <a:pPr/>
              <a:t>‹#›</a:t>
            </a:fld>
            <a:endParaRPr lang="en-US" dirty="0"/>
          </a:p>
        </p:txBody>
      </p:sp>
      <p:pic>
        <p:nvPicPr>
          <p:cNvPr id="3" name="Picture 2" descr="Perelman School of Medicine&#10;&#10;A Joint Project of The Department of Biostatistics, Epidemiology and Informatics AND The Center for ClinicalEpidemiology and Biostatistics&#10;April 27, 2022 | 4th Annual Event&#10;#2022ResearchDay">
            <a:extLst>
              <a:ext uri="{FF2B5EF4-FFF2-40B4-BE49-F238E27FC236}">
                <a16:creationId xmlns:a16="http://schemas.microsoft.com/office/drawing/2014/main" id="{25B73C3A-60F5-D24F-9412-F6C8F3198BB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64899" y="3903772"/>
            <a:ext cx="2539665" cy="2821850"/>
          </a:xfrm>
          <a:prstGeom prst="rect">
            <a:avLst/>
          </a:prstGeom>
        </p:spPr>
      </p:pic>
      <p:pic>
        <p:nvPicPr>
          <p:cNvPr id="11" name="Picture 10" descr="Research Day Logo">
            <a:extLst>
              <a:ext uri="{FF2B5EF4-FFF2-40B4-BE49-F238E27FC236}">
                <a16:creationId xmlns:a16="http://schemas.microsoft.com/office/drawing/2014/main" id="{2D063DE1-3B11-7646-AFCE-AEB2E061D49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109262" y="4798892"/>
            <a:ext cx="3694545" cy="1731818"/>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3" name="Body Level One…"/>
          <p:cNvSpPr txBox="1">
            <a:spLocks noGrp="1"/>
          </p:cNvSpPr>
          <p:nvPr>
            <p:ph type="body" sz="half" idx="1"/>
          </p:nvPr>
        </p:nvSpPr>
        <p:spPr>
          <a:xfrm>
            <a:off x="476594" y="1139821"/>
            <a:ext cx="5619406" cy="4132265"/>
          </a:xfrm>
          <a:prstGeom prst="rect">
            <a:avLst/>
          </a:prstGeom>
        </p:spPr>
        <p:txBody>
          <a:bodyPr>
            <a:normAutofit/>
          </a:bodyPr>
          <a:lstStyle>
            <a:lvl1pPr marL="242888" indent="-242888">
              <a:buFont typeface="Arial" panose="020B0604020202020204" pitchFamily="34" charset="0"/>
              <a:buChar char="•"/>
              <a:defRPr sz="2000"/>
            </a:lvl1pPr>
            <a:lvl2pPr marL="660400" indent="-303213">
              <a:buFont typeface="Arial" panose="020B0604020202020204" pitchFamily="34" charset="0"/>
              <a:buChar char="•"/>
              <a:defRPr sz="2000"/>
            </a:lvl2pPr>
            <a:lvl3pPr marL="1138555" indent="-363855">
              <a:buFont typeface="Arial" panose="020B0604020202020204" pitchFamily="34" charset="0"/>
              <a:buChar char="•"/>
              <a:defRPr sz="2000"/>
            </a:lvl3pPr>
            <a:lvl4pPr marL="1520295" indent="-328083">
              <a:buFont typeface="Arial" panose="020B0604020202020204" pitchFamily="34" charset="0"/>
              <a:buChar char="•"/>
              <a:defRPr sz="2000"/>
            </a:lvl4pPr>
            <a:lvl5pPr marL="1876425" indent="-323850">
              <a:buFont typeface="Arial" panose="020B0604020202020204" pitchFamily="34" charset="0"/>
              <a:buChar char="•"/>
              <a:defRPr sz="20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34" name="Title Text"/>
          <p:cNvSpPr txBox="1">
            <a:spLocks noGrp="1"/>
          </p:cNvSpPr>
          <p:nvPr>
            <p:ph type="title"/>
          </p:nvPr>
        </p:nvSpPr>
        <p:spPr>
          <a:prstGeom prst="rect">
            <a:avLst/>
          </a:prstGeom>
        </p:spPr>
        <p:txBody>
          <a:bodyPr/>
          <a:lstStyle/>
          <a:p>
            <a:r>
              <a:t>Title Text</a:t>
            </a:r>
          </a:p>
        </p:txBody>
      </p:sp>
      <p:sp>
        <p:nvSpPr>
          <p:cNvPr id="35" name="Slide Number"/>
          <p:cNvSpPr txBox="1">
            <a:spLocks noGrp="1"/>
          </p:cNvSpPr>
          <p:nvPr>
            <p:ph type="sldNum" sz="quarter" idx="2"/>
          </p:nvPr>
        </p:nvSpPr>
        <p:spPr>
          <a:xfrm>
            <a:off x="6096000" y="6172200"/>
            <a:ext cx="26416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4" name="Picture Placeholder 7"/>
          <p:cNvSpPr>
            <a:spLocks noGrp="1"/>
          </p:cNvSpPr>
          <p:nvPr>
            <p:ph type="pic" sz="quarter" idx="21"/>
          </p:nvPr>
        </p:nvSpPr>
        <p:spPr>
          <a:xfrm>
            <a:off x="476596" y="1131887"/>
            <a:ext cx="11238808" cy="504980"/>
          </a:xfrm>
          <a:prstGeom prst="rect">
            <a:avLst/>
          </a:prstGeom>
        </p:spPr>
        <p:txBody>
          <a:bodyPr lIns="91439" tIns="45719" rIns="91439" bIns="45719">
            <a:noAutofit/>
          </a:bodyPr>
          <a:lstStyle>
            <a:lvl1pPr marL="0" indent="0">
              <a:buNone/>
              <a:defRPr sz="2000"/>
            </a:lvl1pPr>
          </a:lstStyle>
          <a:p>
            <a:endParaRPr dirty="0"/>
          </a:p>
        </p:txBody>
      </p:sp>
      <p:sp>
        <p:nvSpPr>
          <p:cNvPr id="55" name="Title Text"/>
          <p:cNvSpPr txBox="1">
            <a:spLocks noGrp="1"/>
          </p:cNvSpPr>
          <p:nvPr>
            <p:ph type="title"/>
          </p:nvPr>
        </p:nvSpPr>
        <p:spPr>
          <a:prstGeom prst="rect">
            <a:avLst/>
          </a:prstGeom>
        </p:spPr>
        <p:txBody>
          <a:bodyPr/>
          <a:lstStyle/>
          <a:p>
            <a:r>
              <a:t>Title Text</a:t>
            </a:r>
          </a:p>
        </p:txBody>
      </p:sp>
      <p:sp>
        <p:nvSpPr>
          <p:cNvPr id="56" name="Slide Number"/>
          <p:cNvSpPr txBox="1">
            <a:spLocks noGrp="1"/>
          </p:cNvSpPr>
          <p:nvPr>
            <p:ph type="sldNum" sz="quarter" idx="2"/>
          </p:nvPr>
        </p:nvSpPr>
        <p:spPr>
          <a:xfrm>
            <a:off x="6096000" y="6172200"/>
            <a:ext cx="26416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Custom Layout">
    <p:spTree>
      <p:nvGrpSpPr>
        <p:cNvPr id="1" name=""/>
        <p:cNvGrpSpPr/>
        <p:nvPr/>
      </p:nvGrpSpPr>
      <p:grpSpPr>
        <a:xfrm>
          <a:off x="0" y="0"/>
          <a:ext cx="0" cy="0"/>
          <a:chOff x="0" y="0"/>
          <a:chExt cx="0" cy="0"/>
        </a:xfrm>
      </p:grpSpPr>
      <p:sp>
        <p:nvSpPr>
          <p:cNvPr id="75" name="Picture Placeholder 3"/>
          <p:cNvSpPr>
            <a:spLocks noGrp="1"/>
          </p:cNvSpPr>
          <p:nvPr>
            <p:ph type="pic" sz="quarter" idx="21"/>
          </p:nvPr>
        </p:nvSpPr>
        <p:spPr>
          <a:xfrm>
            <a:off x="476596" y="1126858"/>
            <a:ext cx="5135310" cy="504981"/>
          </a:xfrm>
          <a:prstGeom prst="rect">
            <a:avLst/>
          </a:prstGeom>
        </p:spPr>
        <p:txBody>
          <a:bodyPr lIns="91439" tIns="45719" rIns="91439" bIns="45719">
            <a:noAutofit/>
          </a:bodyPr>
          <a:lstStyle>
            <a:lvl1pPr marL="0" indent="0">
              <a:buNone/>
              <a:defRPr sz="2000"/>
            </a:lvl1pPr>
          </a:lstStyle>
          <a:p>
            <a:endParaRPr dirty="0"/>
          </a:p>
        </p:txBody>
      </p:sp>
      <p:sp>
        <p:nvSpPr>
          <p:cNvPr id="76" name="Body Level One…"/>
          <p:cNvSpPr txBox="1">
            <a:spLocks noGrp="1"/>
          </p:cNvSpPr>
          <p:nvPr>
            <p:ph type="body" sz="quarter" idx="1" hasCustomPrompt="1"/>
          </p:nvPr>
        </p:nvSpPr>
        <p:spPr>
          <a:xfrm>
            <a:off x="476595" y="4292608"/>
            <a:ext cx="5135309" cy="412648"/>
          </a:xfrm>
          <a:prstGeom prst="rect">
            <a:avLst/>
          </a:prstGeom>
        </p:spPr>
        <p:txBody>
          <a:bodyPr/>
          <a:lstStyle>
            <a:lvl1pPr marL="0" indent="0">
              <a:buClrTx/>
              <a:buSzTx/>
              <a:buNone/>
              <a:defRPr sz="1400" b="0"/>
            </a:lvl1pPr>
            <a:lvl2pPr marL="0" indent="457200">
              <a:buClrTx/>
              <a:buSzTx/>
              <a:buNone/>
              <a:defRPr sz="1400"/>
            </a:lvl2pPr>
            <a:lvl3pPr marL="0" indent="914400">
              <a:buClrTx/>
              <a:buSzTx/>
              <a:buNone/>
              <a:defRPr sz="1400"/>
            </a:lvl3pPr>
            <a:lvl4pPr marL="0" indent="1371600">
              <a:buClrTx/>
              <a:buSzTx/>
              <a:buNone/>
              <a:defRPr sz="1400"/>
            </a:lvl4pPr>
            <a:lvl5pPr marL="0" indent="1828800">
              <a:buClrTx/>
              <a:buSzTx/>
              <a:buNone/>
              <a:defRPr sz="1400"/>
            </a:lvl5pPr>
          </a:lstStyle>
          <a:p>
            <a:r>
              <a:rPr dirty="0"/>
              <a:t>Caption for a Picture</a:t>
            </a:r>
          </a:p>
          <a:p>
            <a:pPr lvl="1"/>
            <a:endParaRPr dirty="0"/>
          </a:p>
          <a:p>
            <a:pPr lvl="2"/>
            <a:endParaRPr dirty="0"/>
          </a:p>
          <a:p>
            <a:pPr lvl="3"/>
            <a:endParaRPr dirty="0"/>
          </a:p>
          <a:p>
            <a:pPr lvl="4"/>
            <a:endParaRPr dirty="0"/>
          </a:p>
        </p:txBody>
      </p:sp>
      <p:sp>
        <p:nvSpPr>
          <p:cNvPr id="77" name="Text Placeholder 3"/>
          <p:cNvSpPr>
            <a:spLocks noGrp="1"/>
          </p:cNvSpPr>
          <p:nvPr>
            <p:ph type="body" sz="quarter" idx="22"/>
          </p:nvPr>
        </p:nvSpPr>
        <p:spPr>
          <a:xfrm>
            <a:off x="6096000" y="1126857"/>
            <a:ext cx="5619404" cy="1956207"/>
          </a:xfrm>
          <a:prstGeom prst="rect">
            <a:avLst/>
          </a:prstGeom>
        </p:spPr>
        <p:txBody>
          <a:bodyPr>
            <a:normAutofit/>
          </a:bodyPr>
          <a:lstStyle>
            <a:lvl1pPr>
              <a:defRPr sz="1600"/>
            </a:lvl1pPr>
          </a:lstStyle>
          <a:p>
            <a:pPr marL="0" indent="0">
              <a:buClrTx/>
              <a:buSzTx/>
              <a:buNone/>
              <a:defRPr sz="1400"/>
            </a:pPr>
            <a:endParaRPr dirty="0"/>
          </a:p>
        </p:txBody>
      </p:sp>
      <p:sp>
        <p:nvSpPr>
          <p:cNvPr id="78" name="Title Text"/>
          <p:cNvSpPr txBox="1">
            <a:spLocks noGrp="1"/>
          </p:cNvSpPr>
          <p:nvPr>
            <p:ph type="title"/>
          </p:nvPr>
        </p:nvSpPr>
        <p:spPr>
          <a:prstGeom prst="rect">
            <a:avLst/>
          </a:prstGeom>
        </p:spPr>
        <p:txBody>
          <a:bodyPr/>
          <a:lstStyle/>
          <a:p>
            <a:r>
              <a:rPr dirty="0"/>
              <a:t>Title Text</a:t>
            </a:r>
          </a:p>
        </p:txBody>
      </p:sp>
      <p:sp>
        <p:nvSpPr>
          <p:cNvPr id="79" name="Slide Number"/>
          <p:cNvSpPr txBox="1">
            <a:spLocks noGrp="1"/>
          </p:cNvSpPr>
          <p:nvPr>
            <p:ph type="sldNum" sz="quarter" idx="2"/>
          </p:nvPr>
        </p:nvSpPr>
        <p:spPr>
          <a:xfrm>
            <a:off x="6096000" y="6172200"/>
            <a:ext cx="26416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6" name="Body Level One…"/>
          <p:cNvSpPr txBox="1">
            <a:spLocks noGrp="1"/>
          </p:cNvSpPr>
          <p:nvPr>
            <p:ph type="body" sz="quarter" idx="1"/>
          </p:nvPr>
        </p:nvSpPr>
        <p:spPr>
          <a:xfrm>
            <a:off x="536208" y="4984750"/>
            <a:ext cx="11119585" cy="547688"/>
          </a:xfrm>
          <a:prstGeom prst="rect">
            <a:avLst/>
          </a:prstGeom>
        </p:spPr>
        <p:txBody>
          <a:bodyPr>
            <a:normAutofit/>
          </a:bodyPr>
          <a:lstStyle>
            <a:lvl1pPr marL="0" indent="0" algn="ctr">
              <a:buClrTx/>
              <a:buSzTx/>
              <a:buFont typeface="Arial" panose="020B0604020202020204" pitchFamily="34" charset="0"/>
              <a:buNone/>
              <a:defRPr sz="2000">
                <a:solidFill>
                  <a:schemeClr val="bg1"/>
                </a:solidFill>
              </a:defRPr>
            </a:lvl1pPr>
            <a:lvl2pPr marL="744625" indent="-387438" algn="ctr">
              <a:buClrTx/>
              <a:defRPr sz="2300"/>
            </a:lvl2pPr>
            <a:lvl3pPr marL="1162138" indent="-387438" algn="ctr">
              <a:buClrTx/>
              <a:defRPr sz="2300"/>
            </a:lvl3pPr>
            <a:lvl4pPr marL="1545927" indent="-353715" algn="ctr">
              <a:buClrTx/>
              <a:defRPr sz="2300"/>
            </a:lvl4pPr>
            <a:lvl5pPr marL="1901726" indent="-349151" algn="ctr">
              <a:buClrTx/>
              <a:defRPr sz="2300"/>
            </a:lvl5pPr>
          </a:lstStyle>
          <a:p>
            <a:endParaRPr dirty="0"/>
          </a:p>
        </p:txBody>
      </p:sp>
      <p:sp>
        <p:nvSpPr>
          <p:cNvPr id="87" name="Add in closing here"/>
          <p:cNvSpPr txBox="1">
            <a:spLocks noGrp="1"/>
          </p:cNvSpPr>
          <p:nvPr>
            <p:ph type="title" hasCustomPrompt="1"/>
          </p:nvPr>
        </p:nvSpPr>
        <p:spPr>
          <a:xfrm>
            <a:off x="536208" y="4308388"/>
            <a:ext cx="11119585" cy="542926"/>
          </a:xfrm>
          <a:prstGeom prst="rect">
            <a:avLst/>
          </a:prstGeom>
        </p:spPr>
        <p:txBody>
          <a:bodyPr anchor="ctr"/>
          <a:lstStyle>
            <a:lvl1pPr algn="ctr">
              <a:defRPr>
                <a:solidFill>
                  <a:schemeClr val="accent6"/>
                </a:solidFill>
              </a:defRPr>
            </a:lvl1pPr>
          </a:lstStyle>
          <a:p>
            <a:r>
              <a:rPr dirty="0"/>
              <a:t>Add in closing here</a:t>
            </a:r>
          </a:p>
        </p:txBody>
      </p:sp>
      <p:sp>
        <p:nvSpPr>
          <p:cNvPr id="90" name="Slide Number"/>
          <p:cNvSpPr txBox="1">
            <a:spLocks noGrp="1"/>
          </p:cNvSpPr>
          <p:nvPr>
            <p:ph type="sldNum" sz="quarter" idx="2"/>
          </p:nvPr>
        </p:nvSpPr>
        <p:spPr>
          <a:xfrm>
            <a:off x="8457718" y="6217851"/>
            <a:ext cx="279882" cy="276999"/>
          </a:xfrm>
          <a:prstGeom prst="rect">
            <a:avLst/>
          </a:prstGeom>
        </p:spPr>
        <p:txBody>
          <a:bodyPr/>
          <a:lstStyle>
            <a:lvl1pPr>
              <a:defRPr>
                <a:solidFill>
                  <a:schemeClr val="accent6"/>
                </a:solidFill>
              </a:defRPr>
            </a:lvl1pPr>
          </a:lstStyle>
          <a:p>
            <a:fld id="{86CB4B4D-7CA3-9044-876B-883B54F8677D}" type="slidenum">
              <a:rPr lang="en-US" smtClean="0"/>
              <a:pPr/>
              <a:t>‹#›</a:t>
            </a:fld>
            <a:endParaRPr lang="en-US" dirty="0"/>
          </a:p>
        </p:txBody>
      </p:sp>
      <p:pic>
        <p:nvPicPr>
          <p:cNvPr id="8" name="Picture 7" descr="Perelman School of Medicine&#10;&#10;A Joint Project of The Department of Biostatistics, Epidemiology and Informatics AND The Center for ClinicalEpidemiology and Biostatistics&#10;April 27, 2022 | 4th Annual Event&#10;#2022ResearchDay">
            <a:extLst>
              <a:ext uri="{FF2B5EF4-FFF2-40B4-BE49-F238E27FC236}">
                <a16:creationId xmlns:a16="http://schemas.microsoft.com/office/drawing/2014/main" id="{083F63C4-B382-D54F-A65C-DF0F3C1B29F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64899" y="390266"/>
            <a:ext cx="2853429" cy="3170477"/>
          </a:xfrm>
          <a:prstGeom prst="rect">
            <a:avLst/>
          </a:prstGeom>
        </p:spPr>
      </p:pic>
      <p:pic>
        <p:nvPicPr>
          <p:cNvPr id="9" name="Picture 8" descr="Research Day Logo">
            <a:extLst>
              <a:ext uri="{FF2B5EF4-FFF2-40B4-BE49-F238E27FC236}">
                <a16:creationId xmlns:a16="http://schemas.microsoft.com/office/drawing/2014/main" id="{3C6427BA-C5B9-6749-8DF9-0835A5547E0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796610" y="481301"/>
            <a:ext cx="3983707" cy="1867363"/>
          </a:xfrm>
          <a:prstGeom prst="rect">
            <a:avLst/>
          </a:prstGeom>
        </p:spPr>
      </p:pic>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Off val="44000"/>
          </a:schemeClr>
        </a:solidFill>
        <a:effectLst/>
      </p:bgPr>
    </p:bg>
    <p:spTree>
      <p:nvGrpSpPr>
        <p:cNvPr id="1" name=""/>
        <p:cNvGrpSpPr/>
        <p:nvPr/>
      </p:nvGrpSpPr>
      <p:grpSpPr>
        <a:xfrm>
          <a:off x="0" y="0"/>
          <a:ext cx="0" cy="0"/>
          <a:chOff x="0" y="0"/>
          <a:chExt cx="0" cy="0"/>
        </a:xfrm>
      </p:grpSpPr>
      <p:sp>
        <p:nvSpPr>
          <p:cNvPr id="3" name="Title Text"/>
          <p:cNvSpPr txBox="1">
            <a:spLocks noGrp="1"/>
          </p:cNvSpPr>
          <p:nvPr>
            <p:ph type="title"/>
          </p:nvPr>
        </p:nvSpPr>
        <p:spPr>
          <a:xfrm>
            <a:off x="476596" y="500059"/>
            <a:ext cx="11238808" cy="445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normAutofit/>
          </a:bodyPr>
          <a:lstStyle/>
          <a:p>
            <a:r>
              <a:t>Title Text</a:t>
            </a:r>
          </a:p>
        </p:txBody>
      </p:sp>
      <p:sp>
        <p:nvSpPr>
          <p:cNvPr id="4" name="Body Level One…"/>
          <p:cNvSpPr txBox="1">
            <a:spLocks noGrp="1"/>
          </p:cNvSpPr>
          <p:nvPr>
            <p:ph type="body" idx="1"/>
          </p:nvPr>
        </p:nvSpPr>
        <p:spPr>
          <a:xfrm>
            <a:off x="476594" y="1139821"/>
            <a:ext cx="11238809" cy="41322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 name="Slide Number"/>
          <p:cNvSpPr txBox="1">
            <a:spLocks noGrp="1"/>
          </p:cNvSpPr>
          <p:nvPr>
            <p:ph type="sldNum" sz="quarter" idx="2"/>
          </p:nvPr>
        </p:nvSpPr>
        <p:spPr>
          <a:xfrm>
            <a:off x="6096000" y="6217851"/>
            <a:ext cx="2641600" cy="276999"/>
          </a:xfrm>
          <a:prstGeom prst="rect">
            <a:avLst/>
          </a:prstGeom>
          <a:ln w="12700">
            <a:miter lim="400000"/>
          </a:ln>
        </p:spPr>
        <p:txBody>
          <a:bodyPr wrap="square" lIns="45719" rIns="45719" anchor="ctr">
            <a:spAutoFit/>
          </a:bodyPr>
          <a:lstStyle>
            <a:lvl1pPr algn="r">
              <a:defRPr sz="1200">
                <a:solidFill>
                  <a:srgbClr val="800000"/>
                </a:solidFill>
              </a:defRPr>
            </a:lvl1pPr>
          </a:lstStyle>
          <a:p>
            <a:fld id="{86CB4B4D-7CA3-9044-876B-883B54F8677D}" type="slidenum">
              <a:t>‹#›</a:t>
            </a:fld>
            <a:endParaRPr/>
          </a:p>
        </p:txBody>
      </p:sp>
      <p:pic>
        <p:nvPicPr>
          <p:cNvPr id="8" name="Picture 7" descr="Research Day Logo">
            <a:extLst>
              <a:ext uri="{FF2B5EF4-FFF2-40B4-BE49-F238E27FC236}">
                <a16:creationId xmlns:a16="http://schemas.microsoft.com/office/drawing/2014/main" id="{F4448CB6-5E62-BA4D-8DEC-C850C631BBFB}"/>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9526459" y="5505519"/>
            <a:ext cx="2294023" cy="1075323"/>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1" r:id="rId2"/>
    <p:sldLayoutId id="2147483653" r:id="rId3"/>
    <p:sldLayoutId id="2147483655" r:id="rId4"/>
    <p:sldLayoutId id="2147483656" r:id="rId5"/>
  </p:sldLayoutIdLst>
  <p:transition spd="med"/>
  <p:txStyles>
    <p:titleStyle>
      <a:lvl1pPr marL="0" marR="0" indent="0" algn="l" defTabSz="969962" rtl="0" latinLnBrk="0">
        <a:lnSpc>
          <a:spcPct val="100000"/>
        </a:lnSpc>
        <a:spcBef>
          <a:spcPts val="0"/>
        </a:spcBef>
        <a:spcAft>
          <a:spcPts val="0"/>
        </a:spcAft>
        <a:buClrTx/>
        <a:buSzTx/>
        <a:buFontTx/>
        <a:buNone/>
        <a:tabLst/>
        <a:defRPr sz="3200" b="1" i="0" u="none" strike="noStrike" cap="none" spc="0" baseline="0">
          <a:solidFill>
            <a:srgbClr val="AA2B3E"/>
          </a:solidFill>
          <a:uFillTx/>
          <a:latin typeface="+mn-lt"/>
          <a:ea typeface="+mn-ea"/>
          <a:cs typeface="+mn-cs"/>
          <a:sym typeface="Arial"/>
        </a:defRPr>
      </a:lvl1pPr>
      <a:lvl2pPr marL="0" marR="0" indent="0" algn="l" defTabSz="969962" rtl="0" latinLnBrk="0">
        <a:lnSpc>
          <a:spcPct val="100000"/>
        </a:lnSpc>
        <a:spcBef>
          <a:spcPts val="0"/>
        </a:spcBef>
        <a:spcAft>
          <a:spcPts val="0"/>
        </a:spcAft>
        <a:buClrTx/>
        <a:buSzTx/>
        <a:buFontTx/>
        <a:buNone/>
        <a:tabLst/>
        <a:defRPr sz="3200" b="1" i="0" u="none" strike="noStrike" cap="none" spc="0" baseline="0">
          <a:solidFill>
            <a:srgbClr val="AA2B3E"/>
          </a:solidFill>
          <a:uFillTx/>
          <a:latin typeface="+mn-lt"/>
          <a:ea typeface="+mn-ea"/>
          <a:cs typeface="+mn-cs"/>
          <a:sym typeface="Arial"/>
        </a:defRPr>
      </a:lvl2pPr>
      <a:lvl3pPr marL="0" marR="0" indent="0" algn="l" defTabSz="969962" rtl="0" latinLnBrk="0">
        <a:lnSpc>
          <a:spcPct val="100000"/>
        </a:lnSpc>
        <a:spcBef>
          <a:spcPts val="0"/>
        </a:spcBef>
        <a:spcAft>
          <a:spcPts val="0"/>
        </a:spcAft>
        <a:buClrTx/>
        <a:buSzTx/>
        <a:buFontTx/>
        <a:buNone/>
        <a:tabLst/>
        <a:defRPr sz="3200" b="1" i="0" u="none" strike="noStrike" cap="none" spc="0" baseline="0">
          <a:solidFill>
            <a:srgbClr val="AA2B3E"/>
          </a:solidFill>
          <a:uFillTx/>
          <a:latin typeface="+mn-lt"/>
          <a:ea typeface="+mn-ea"/>
          <a:cs typeface="+mn-cs"/>
          <a:sym typeface="Arial"/>
        </a:defRPr>
      </a:lvl3pPr>
      <a:lvl4pPr marL="0" marR="0" indent="0" algn="l" defTabSz="969962" rtl="0" latinLnBrk="0">
        <a:lnSpc>
          <a:spcPct val="100000"/>
        </a:lnSpc>
        <a:spcBef>
          <a:spcPts val="0"/>
        </a:spcBef>
        <a:spcAft>
          <a:spcPts val="0"/>
        </a:spcAft>
        <a:buClrTx/>
        <a:buSzTx/>
        <a:buFontTx/>
        <a:buNone/>
        <a:tabLst/>
        <a:defRPr sz="3200" b="1" i="0" u="none" strike="noStrike" cap="none" spc="0" baseline="0">
          <a:solidFill>
            <a:srgbClr val="AA2B3E"/>
          </a:solidFill>
          <a:uFillTx/>
          <a:latin typeface="+mn-lt"/>
          <a:ea typeface="+mn-ea"/>
          <a:cs typeface="+mn-cs"/>
          <a:sym typeface="Arial"/>
        </a:defRPr>
      </a:lvl4pPr>
      <a:lvl5pPr marL="0" marR="0" indent="0" algn="l" defTabSz="969962" rtl="0" latinLnBrk="0">
        <a:lnSpc>
          <a:spcPct val="100000"/>
        </a:lnSpc>
        <a:spcBef>
          <a:spcPts val="0"/>
        </a:spcBef>
        <a:spcAft>
          <a:spcPts val="0"/>
        </a:spcAft>
        <a:buClrTx/>
        <a:buSzTx/>
        <a:buFontTx/>
        <a:buNone/>
        <a:tabLst/>
        <a:defRPr sz="3200" b="1" i="0" u="none" strike="noStrike" cap="none" spc="0" baseline="0">
          <a:solidFill>
            <a:srgbClr val="AA2B3E"/>
          </a:solidFill>
          <a:uFillTx/>
          <a:latin typeface="+mn-lt"/>
          <a:ea typeface="+mn-ea"/>
          <a:cs typeface="+mn-cs"/>
          <a:sym typeface="Arial"/>
        </a:defRPr>
      </a:lvl5pPr>
      <a:lvl6pPr marL="0" marR="0" indent="457200" algn="l" defTabSz="969962" rtl="0" latinLnBrk="0">
        <a:lnSpc>
          <a:spcPct val="100000"/>
        </a:lnSpc>
        <a:spcBef>
          <a:spcPts val="0"/>
        </a:spcBef>
        <a:spcAft>
          <a:spcPts val="0"/>
        </a:spcAft>
        <a:buClrTx/>
        <a:buSzTx/>
        <a:buFontTx/>
        <a:buNone/>
        <a:tabLst/>
        <a:defRPr sz="3200" b="1" i="0" u="none" strike="noStrike" cap="none" spc="0" baseline="0">
          <a:solidFill>
            <a:srgbClr val="AA2B3E"/>
          </a:solidFill>
          <a:uFillTx/>
          <a:latin typeface="+mn-lt"/>
          <a:ea typeface="+mn-ea"/>
          <a:cs typeface="+mn-cs"/>
          <a:sym typeface="Arial"/>
        </a:defRPr>
      </a:lvl6pPr>
      <a:lvl7pPr marL="0" marR="0" indent="914400" algn="l" defTabSz="969962" rtl="0" latinLnBrk="0">
        <a:lnSpc>
          <a:spcPct val="100000"/>
        </a:lnSpc>
        <a:spcBef>
          <a:spcPts val="0"/>
        </a:spcBef>
        <a:spcAft>
          <a:spcPts val="0"/>
        </a:spcAft>
        <a:buClrTx/>
        <a:buSzTx/>
        <a:buFontTx/>
        <a:buNone/>
        <a:tabLst/>
        <a:defRPr sz="3200" b="1" i="0" u="none" strike="noStrike" cap="none" spc="0" baseline="0">
          <a:solidFill>
            <a:srgbClr val="AA2B3E"/>
          </a:solidFill>
          <a:uFillTx/>
          <a:latin typeface="+mn-lt"/>
          <a:ea typeface="+mn-ea"/>
          <a:cs typeface="+mn-cs"/>
          <a:sym typeface="Arial"/>
        </a:defRPr>
      </a:lvl7pPr>
      <a:lvl8pPr marL="0" marR="0" indent="1371600" algn="l" defTabSz="969962" rtl="0" latinLnBrk="0">
        <a:lnSpc>
          <a:spcPct val="100000"/>
        </a:lnSpc>
        <a:spcBef>
          <a:spcPts val="0"/>
        </a:spcBef>
        <a:spcAft>
          <a:spcPts val="0"/>
        </a:spcAft>
        <a:buClrTx/>
        <a:buSzTx/>
        <a:buFontTx/>
        <a:buNone/>
        <a:tabLst/>
        <a:defRPr sz="3200" b="1" i="0" u="none" strike="noStrike" cap="none" spc="0" baseline="0">
          <a:solidFill>
            <a:srgbClr val="AA2B3E"/>
          </a:solidFill>
          <a:uFillTx/>
          <a:latin typeface="+mn-lt"/>
          <a:ea typeface="+mn-ea"/>
          <a:cs typeface="+mn-cs"/>
          <a:sym typeface="Arial"/>
        </a:defRPr>
      </a:lvl8pPr>
      <a:lvl9pPr marL="0" marR="0" indent="1828800" algn="l" defTabSz="969962" rtl="0" latinLnBrk="0">
        <a:lnSpc>
          <a:spcPct val="100000"/>
        </a:lnSpc>
        <a:spcBef>
          <a:spcPts val="0"/>
        </a:spcBef>
        <a:spcAft>
          <a:spcPts val="0"/>
        </a:spcAft>
        <a:buClrTx/>
        <a:buSzTx/>
        <a:buFontTx/>
        <a:buNone/>
        <a:tabLst/>
        <a:defRPr sz="3200" b="1" i="0" u="none" strike="noStrike" cap="none" spc="0" baseline="0">
          <a:solidFill>
            <a:srgbClr val="AA2B3E"/>
          </a:solidFill>
          <a:uFillTx/>
          <a:latin typeface="+mn-lt"/>
          <a:ea typeface="+mn-ea"/>
          <a:cs typeface="+mn-cs"/>
          <a:sym typeface="Arial"/>
        </a:defRPr>
      </a:lvl9pPr>
    </p:titleStyle>
    <p:bodyStyle>
      <a:lvl1pPr marL="242888" marR="0" indent="-242888" algn="l" defTabSz="901700" rtl="0" latinLnBrk="0">
        <a:lnSpc>
          <a:spcPct val="100000"/>
        </a:lnSpc>
        <a:spcBef>
          <a:spcPts val="400"/>
        </a:spcBef>
        <a:spcAft>
          <a:spcPts val="0"/>
        </a:spcAft>
        <a:buClr>
          <a:srgbClr val="800000"/>
        </a:buClr>
        <a:buSzPct val="100000"/>
        <a:buFont typeface="Arial" panose="020B0604020202020204" pitchFamily="34" charset="0"/>
        <a:buChar char="•"/>
        <a:tabLst/>
        <a:defRPr sz="2000" b="1" i="0" u="none" strike="noStrike" cap="none" spc="0" baseline="0">
          <a:solidFill>
            <a:srgbClr val="000000"/>
          </a:solidFill>
          <a:uFillTx/>
          <a:latin typeface="+mn-lt"/>
          <a:ea typeface="+mn-ea"/>
          <a:cs typeface="+mn-cs"/>
          <a:sym typeface="Arial"/>
        </a:defRPr>
      </a:lvl1pPr>
      <a:lvl2pPr marL="660400" marR="0" indent="-303213" algn="l" defTabSz="901700" rtl="0" latinLnBrk="0">
        <a:lnSpc>
          <a:spcPct val="100000"/>
        </a:lnSpc>
        <a:spcBef>
          <a:spcPts val="400"/>
        </a:spcBef>
        <a:spcAft>
          <a:spcPts val="0"/>
        </a:spcAft>
        <a:buClr>
          <a:srgbClr val="800000"/>
        </a:buClr>
        <a:buSzPct val="100000"/>
        <a:buFont typeface="Arial" panose="020B0604020202020204" pitchFamily="34" charset="0"/>
        <a:buChar char="•"/>
        <a:tabLst/>
        <a:defRPr sz="2000" b="1" i="0" u="none" strike="noStrike" cap="none" spc="0" baseline="0">
          <a:solidFill>
            <a:srgbClr val="000000"/>
          </a:solidFill>
          <a:uFillTx/>
          <a:latin typeface="+mn-lt"/>
          <a:ea typeface="+mn-ea"/>
          <a:cs typeface="+mn-cs"/>
          <a:sym typeface="Arial"/>
        </a:defRPr>
      </a:lvl2pPr>
      <a:lvl3pPr marL="1138555" marR="0" indent="-363855" algn="l" defTabSz="901700" rtl="0" latinLnBrk="0">
        <a:lnSpc>
          <a:spcPct val="100000"/>
        </a:lnSpc>
        <a:spcBef>
          <a:spcPts val="400"/>
        </a:spcBef>
        <a:spcAft>
          <a:spcPts val="0"/>
        </a:spcAft>
        <a:buClr>
          <a:srgbClr val="800000"/>
        </a:buClr>
        <a:buSzPct val="100000"/>
        <a:buFont typeface="Arial" panose="020B0604020202020204" pitchFamily="34" charset="0"/>
        <a:buChar char="•"/>
        <a:tabLst/>
        <a:defRPr sz="2000" b="1" i="0" u="none" strike="noStrike" cap="none" spc="0" baseline="0">
          <a:solidFill>
            <a:srgbClr val="000000"/>
          </a:solidFill>
          <a:uFillTx/>
          <a:latin typeface="+mn-lt"/>
          <a:ea typeface="+mn-ea"/>
          <a:cs typeface="+mn-cs"/>
          <a:sym typeface="Arial"/>
        </a:defRPr>
      </a:lvl3pPr>
      <a:lvl4pPr marL="1520295" marR="0" indent="-328083" algn="l" defTabSz="901700" rtl="0" latinLnBrk="0">
        <a:lnSpc>
          <a:spcPct val="100000"/>
        </a:lnSpc>
        <a:spcBef>
          <a:spcPts val="400"/>
        </a:spcBef>
        <a:spcAft>
          <a:spcPts val="0"/>
        </a:spcAft>
        <a:buClr>
          <a:srgbClr val="800000"/>
        </a:buClr>
        <a:buSzPct val="100000"/>
        <a:buFont typeface="Arial" panose="020B0604020202020204" pitchFamily="34" charset="0"/>
        <a:buChar char="•"/>
        <a:tabLst/>
        <a:defRPr sz="2000" b="1" i="0" u="none" strike="noStrike" cap="none" spc="0" baseline="0">
          <a:solidFill>
            <a:srgbClr val="000000"/>
          </a:solidFill>
          <a:uFillTx/>
          <a:latin typeface="+mn-lt"/>
          <a:ea typeface="+mn-ea"/>
          <a:cs typeface="+mn-cs"/>
          <a:sym typeface="Arial"/>
        </a:defRPr>
      </a:lvl4pPr>
      <a:lvl5pPr marL="1876425" marR="0" indent="-323850" algn="l" defTabSz="901700" rtl="0" latinLnBrk="0">
        <a:lnSpc>
          <a:spcPct val="100000"/>
        </a:lnSpc>
        <a:spcBef>
          <a:spcPts val="400"/>
        </a:spcBef>
        <a:spcAft>
          <a:spcPts val="0"/>
        </a:spcAft>
        <a:buClr>
          <a:srgbClr val="800000"/>
        </a:buClr>
        <a:buSzPct val="100000"/>
        <a:buFont typeface="Arial" panose="020B0604020202020204" pitchFamily="34" charset="0"/>
        <a:buChar char="•"/>
        <a:tabLst/>
        <a:defRPr sz="2000" b="1" i="0" u="none" strike="noStrike" cap="none" spc="0" baseline="0">
          <a:solidFill>
            <a:srgbClr val="000000"/>
          </a:solidFill>
          <a:uFillTx/>
          <a:latin typeface="+mn-lt"/>
          <a:ea typeface="+mn-ea"/>
          <a:cs typeface="+mn-cs"/>
          <a:sym typeface="Arial"/>
        </a:defRPr>
      </a:lvl5pPr>
      <a:lvl6pPr marL="2333625" marR="0" indent="-323850" algn="l" defTabSz="901700" rtl="0" latinLnBrk="0">
        <a:lnSpc>
          <a:spcPct val="100000"/>
        </a:lnSpc>
        <a:spcBef>
          <a:spcPts val="400"/>
        </a:spcBef>
        <a:spcAft>
          <a:spcPts val="0"/>
        </a:spcAft>
        <a:buClr>
          <a:srgbClr val="800000"/>
        </a:buClr>
        <a:buSzPct val="100000"/>
        <a:buFontTx/>
        <a:buChar char="–"/>
        <a:tabLst/>
        <a:defRPr sz="2400" b="1" i="0" u="none" strike="noStrike" cap="none" spc="0" baseline="0">
          <a:solidFill>
            <a:srgbClr val="000000"/>
          </a:solidFill>
          <a:uFillTx/>
          <a:latin typeface="+mn-lt"/>
          <a:ea typeface="+mn-ea"/>
          <a:cs typeface="+mn-cs"/>
          <a:sym typeface="Arial"/>
        </a:defRPr>
      </a:lvl6pPr>
      <a:lvl7pPr marL="2790825" marR="0" indent="-323850" algn="l" defTabSz="901700" rtl="0" latinLnBrk="0">
        <a:lnSpc>
          <a:spcPct val="100000"/>
        </a:lnSpc>
        <a:spcBef>
          <a:spcPts val="400"/>
        </a:spcBef>
        <a:spcAft>
          <a:spcPts val="0"/>
        </a:spcAft>
        <a:buClr>
          <a:srgbClr val="800000"/>
        </a:buClr>
        <a:buSzPct val="100000"/>
        <a:buFontTx/>
        <a:buChar char="–"/>
        <a:tabLst/>
        <a:defRPr sz="2400" b="1" i="0" u="none" strike="noStrike" cap="none" spc="0" baseline="0">
          <a:solidFill>
            <a:srgbClr val="000000"/>
          </a:solidFill>
          <a:uFillTx/>
          <a:latin typeface="+mn-lt"/>
          <a:ea typeface="+mn-ea"/>
          <a:cs typeface="+mn-cs"/>
          <a:sym typeface="Arial"/>
        </a:defRPr>
      </a:lvl7pPr>
      <a:lvl8pPr marL="3248025" marR="0" indent="-323850" algn="l" defTabSz="901700" rtl="0" latinLnBrk="0">
        <a:lnSpc>
          <a:spcPct val="100000"/>
        </a:lnSpc>
        <a:spcBef>
          <a:spcPts val="400"/>
        </a:spcBef>
        <a:spcAft>
          <a:spcPts val="0"/>
        </a:spcAft>
        <a:buClr>
          <a:srgbClr val="800000"/>
        </a:buClr>
        <a:buSzPct val="100000"/>
        <a:buFontTx/>
        <a:buChar char="–"/>
        <a:tabLst/>
        <a:defRPr sz="2400" b="1" i="0" u="none" strike="noStrike" cap="none" spc="0" baseline="0">
          <a:solidFill>
            <a:srgbClr val="000000"/>
          </a:solidFill>
          <a:uFillTx/>
          <a:latin typeface="+mn-lt"/>
          <a:ea typeface="+mn-ea"/>
          <a:cs typeface="+mn-cs"/>
          <a:sym typeface="Arial"/>
        </a:defRPr>
      </a:lvl8pPr>
      <a:lvl9pPr marL="3705225" marR="0" indent="-323850" algn="l" defTabSz="901700" rtl="0" latinLnBrk="0">
        <a:lnSpc>
          <a:spcPct val="100000"/>
        </a:lnSpc>
        <a:spcBef>
          <a:spcPts val="400"/>
        </a:spcBef>
        <a:spcAft>
          <a:spcPts val="0"/>
        </a:spcAft>
        <a:buClr>
          <a:srgbClr val="800000"/>
        </a:buClr>
        <a:buSzPct val="100000"/>
        <a:buFontTx/>
        <a:buChar char="–"/>
        <a:tabLst/>
        <a:defRPr sz="2400" b="1" i="0" u="none" strike="noStrike" cap="none" spc="0" baseline="0">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9.tiff"/></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silviacanelon.com/"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Date"/>
          <p:cNvSpPr txBox="1"/>
          <p:nvPr/>
        </p:nvSpPr>
        <p:spPr>
          <a:xfrm>
            <a:off x="503176" y="3193590"/>
            <a:ext cx="3077211" cy="246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spcBef>
                <a:spcPts val="500"/>
              </a:spcBef>
              <a:defRPr sz="1600" b="1">
                <a:solidFill>
                  <a:schemeClr val="accent3">
                    <a:lumOff val="44000"/>
                  </a:schemeClr>
                </a:solidFill>
              </a:defRPr>
            </a:lvl1pPr>
          </a:lstStyle>
          <a:p>
            <a:r>
              <a:rPr lang="en-US" dirty="0"/>
              <a:t>April 27, 2022</a:t>
            </a:r>
            <a:endParaRPr dirty="0"/>
          </a:p>
        </p:txBody>
      </p:sp>
      <p:sp>
        <p:nvSpPr>
          <p:cNvPr id="102" name="Presenter name"/>
          <p:cNvSpPr txBox="1"/>
          <p:nvPr/>
        </p:nvSpPr>
        <p:spPr>
          <a:xfrm>
            <a:off x="493447" y="2800510"/>
            <a:ext cx="3870961" cy="246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spAutoFit/>
          </a:bodyPr>
          <a:lstStyle>
            <a:lvl1pPr>
              <a:spcBef>
                <a:spcPts val="500"/>
              </a:spcBef>
              <a:defRPr sz="1600" b="1">
                <a:solidFill>
                  <a:schemeClr val="accent3">
                    <a:lumOff val="44000"/>
                  </a:schemeClr>
                </a:solidFill>
              </a:defRPr>
            </a:lvl1pPr>
          </a:lstStyle>
          <a:p>
            <a:r>
              <a:rPr lang="en-US" dirty="0"/>
              <a:t>Silvia Canelón, PhD</a:t>
            </a:r>
            <a:endParaRPr dirty="0"/>
          </a:p>
        </p:txBody>
      </p:sp>
      <p:sp>
        <p:nvSpPr>
          <p:cNvPr id="99" name="Subtitle" hidden="1"/>
          <p:cNvSpPr txBox="1">
            <a:spLocks noGrp="1"/>
          </p:cNvSpPr>
          <p:nvPr>
            <p:ph type="body" sz="quarter" idx="1"/>
          </p:nvPr>
        </p:nvSpPr>
        <p:spPr>
          <a:xfrm>
            <a:off x="501534" y="1850476"/>
            <a:ext cx="11188932" cy="547690"/>
          </a:xfrm>
          <a:prstGeom prst="rect">
            <a:avLst/>
          </a:prstGeom>
        </p:spPr>
        <p:txBody>
          <a:bodyPr/>
          <a:lstStyle/>
          <a:p>
            <a:pPr>
              <a:defRPr>
                <a:solidFill>
                  <a:srgbClr val="D0942A"/>
                </a:solidFill>
              </a:defRPr>
            </a:pPr>
            <a:endParaRPr dirty="0">
              <a:solidFill>
                <a:srgbClr val="D0942A"/>
              </a:solidFill>
            </a:endParaRPr>
          </a:p>
        </p:txBody>
      </p:sp>
      <p:sp>
        <p:nvSpPr>
          <p:cNvPr id="100" name="Title"/>
          <p:cNvSpPr txBox="1">
            <a:spLocks noGrp="1"/>
          </p:cNvSpPr>
          <p:nvPr>
            <p:ph type="title"/>
          </p:nvPr>
        </p:nvSpPr>
        <p:spPr>
          <a:xfrm>
            <a:off x="501534" y="1194433"/>
            <a:ext cx="11188932" cy="542927"/>
          </a:xfrm>
          <a:prstGeom prst="rect">
            <a:avLst/>
          </a:prstGeom>
        </p:spPr>
        <p:txBody>
          <a:bodyPr>
            <a:normAutofit fontScale="90000"/>
          </a:bodyPr>
          <a:lstStyle/>
          <a:p>
            <a:pPr>
              <a:defRPr>
                <a:solidFill>
                  <a:schemeClr val="accent3">
                    <a:lumOff val="44000"/>
                  </a:schemeClr>
                </a:solidFill>
              </a:defRPr>
            </a:pPr>
            <a:r>
              <a:rPr lang="en-US" dirty="0"/>
              <a:t>Exploring Traumatic Brain Injury Mechanisms and Severity Using Electronic Health Records </a:t>
            </a:r>
            <a:endParaRPr dirty="0"/>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title="Schematic of brain wrapped in a bandage">
            <a:extLst>
              <a:ext uri="{FF2B5EF4-FFF2-40B4-BE49-F238E27FC236}">
                <a16:creationId xmlns:a16="http://schemas.microsoft.com/office/drawing/2014/main" id="{2A9A1826-C761-8645-850B-2E9715A6F63F}"/>
              </a:ext>
            </a:extLst>
          </p:cNvPr>
          <p:cNvPicPr>
            <a:picLocks noChangeAspect="1"/>
          </p:cNvPicPr>
          <p:nvPr/>
        </p:nvPicPr>
        <p:blipFill>
          <a:blip r:embed="rId3"/>
          <a:stretch>
            <a:fillRect/>
          </a:stretch>
        </p:blipFill>
        <p:spPr>
          <a:xfrm>
            <a:off x="7221993" y="1139822"/>
            <a:ext cx="3009900" cy="1219200"/>
          </a:xfrm>
          <a:prstGeom prst="rect">
            <a:avLst/>
          </a:prstGeom>
          <a:effectLst>
            <a:outerShdw blurRad="63500" algn="ctr" rotWithShape="0">
              <a:prstClr val="black">
                <a:alpha val="40000"/>
              </a:prstClr>
            </a:outerShdw>
          </a:effectLst>
        </p:spPr>
      </p:pic>
      <p:sp>
        <p:nvSpPr>
          <p:cNvPr id="108" name="Content Placeholder 1"/>
          <p:cNvSpPr txBox="1">
            <a:spLocks noGrp="1"/>
          </p:cNvSpPr>
          <p:nvPr>
            <p:ph type="body" sz="half" idx="1"/>
          </p:nvPr>
        </p:nvSpPr>
        <p:spPr>
          <a:xfrm>
            <a:off x="476594" y="1139822"/>
            <a:ext cx="5619404" cy="4725720"/>
          </a:xfrm>
          <a:prstGeom prst="rect">
            <a:avLst/>
          </a:prstGeom>
        </p:spPr>
        <p:txBody>
          <a:bodyPr>
            <a:normAutofit fontScale="92500" lnSpcReduction="10000"/>
          </a:bodyPr>
          <a:lstStyle/>
          <a:p>
            <a:pPr marL="0" indent="0">
              <a:lnSpc>
                <a:spcPct val="140000"/>
              </a:lnSpc>
              <a:buNone/>
            </a:pPr>
            <a:r>
              <a:rPr lang="en-US" sz="1800" dirty="0"/>
              <a:t>Motivation</a:t>
            </a:r>
          </a:p>
          <a:p>
            <a:pPr lvl="1">
              <a:lnSpc>
                <a:spcPct val="140000"/>
              </a:lnSpc>
              <a:spcBef>
                <a:spcPts val="200"/>
              </a:spcBef>
            </a:pPr>
            <a:r>
              <a:rPr lang="en-US" sz="1800" b="0" dirty="0"/>
              <a:t>Traumatic brain injury (TBI) is a major public health concern &amp; considered a “silent epidemic”</a:t>
            </a:r>
          </a:p>
          <a:p>
            <a:pPr lvl="1">
              <a:lnSpc>
                <a:spcPct val="140000"/>
              </a:lnSpc>
              <a:spcBef>
                <a:spcPts val="200"/>
              </a:spcBef>
            </a:pPr>
            <a:r>
              <a:rPr lang="en-US" sz="1800" b="0" dirty="0"/>
              <a:t>Most TBI research is limited to male </a:t>
            </a:r>
            <a:br>
              <a:rPr lang="en-US" sz="1800" b="0" dirty="0"/>
            </a:br>
            <a:r>
              <a:rPr lang="en-US" sz="1800" b="0" dirty="0"/>
              <a:t>populations, mostly veterans &amp; athletes</a:t>
            </a:r>
          </a:p>
          <a:p>
            <a:pPr lvl="1">
              <a:lnSpc>
                <a:spcPct val="140000"/>
              </a:lnSpc>
              <a:spcBef>
                <a:spcPts val="200"/>
              </a:spcBef>
            </a:pPr>
            <a:r>
              <a:rPr lang="en-US" sz="1800" b="0" dirty="0"/>
              <a:t>Electronic health record (EHR) data can be used for clinical research &amp; population-based studies</a:t>
            </a:r>
          </a:p>
          <a:p>
            <a:pPr marL="0" indent="0">
              <a:lnSpc>
                <a:spcPct val="140000"/>
              </a:lnSpc>
              <a:buNone/>
            </a:pPr>
            <a:endParaRPr lang="en-US" sz="1800" dirty="0"/>
          </a:p>
          <a:p>
            <a:pPr marL="0" indent="0">
              <a:lnSpc>
                <a:spcPct val="140000"/>
              </a:lnSpc>
              <a:buNone/>
            </a:pPr>
            <a:r>
              <a:rPr lang="en-US" sz="1800" dirty="0"/>
              <a:t>Methods</a:t>
            </a:r>
          </a:p>
          <a:p>
            <a:pPr lvl="1">
              <a:lnSpc>
                <a:spcPct val="140000"/>
              </a:lnSpc>
            </a:pPr>
            <a:r>
              <a:rPr lang="en-US" sz="1800" b="0" dirty="0"/>
              <a:t>We studied TBI among 6,543 female patients with visits to Penn Medicine between 2010 and 2017</a:t>
            </a:r>
          </a:p>
          <a:p>
            <a:pPr lvl="1">
              <a:lnSpc>
                <a:spcPct val="140000"/>
              </a:lnSpc>
            </a:pPr>
            <a:r>
              <a:rPr lang="en-US" sz="1800" b="0" dirty="0"/>
              <a:t>We identified the most common injury mechanisms &amp; corresponding severity using ICD billing codes</a:t>
            </a:r>
            <a:endParaRPr sz="1800" b="0" dirty="0"/>
          </a:p>
        </p:txBody>
      </p:sp>
      <p:sp>
        <p:nvSpPr>
          <p:cNvPr id="109" name="Title 3"/>
          <p:cNvSpPr txBox="1">
            <a:spLocks noGrp="1"/>
          </p:cNvSpPr>
          <p:nvPr>
            <p:ph type="title"/>
          </p:nvPr>
        </p:nvSpPr>
        <p:spPr>
          <a:xfrm>
            <a:off x="476596" y="500059"/>
            <a:ext cx="5619404" cy="445302"/>
          </a:xfrm>
          <a:prstGeom prst="rect">
            <a:avLst/>
          </a:prstGeom>
        </p:spPr>
        <p:txBody>
          <a:bodyPr>
            <a:normAutofit fontScale="90000"/>
          </a:bodyPr>
          <a:lstStyle/>
          <a:p>
            <a:pPr defTabSz="950563">
              <a:defRPr sz="3136"/>
            </a:pPr>
            <a:r>
              <a:rPr lang="en-US" dirty="0"/>
              <a:t>Overview</a:t>
            </a:r>
            <a:endParaRPr dirty="0"/>
          </a:p>
        </p:txBody>
      </p:sp>
      <p:pic>
        <p:nvPicPr>
          <p:cNvPr id="5" name="Picture 4" title="Military service member gettting examined by a physician">
            <a:extLst>
              <a:ext uri="{FF2B5EF4-FFF2-40B4-BE49-F238E27FC236}">
                <a16:creationId xmlns:a16="http://schemas.microsoft.com/office/drawing/2014/main" id="{17072B6A-2A38-8D47-A436-622410DD90E3}"/>
              </a:ext>
            </a:extLst>
          </p:cNvPr>
          <p:cNvPicPr>
            <a:picLocks noChangeAspect="1"/>
          </p:cNvPicPr>
          <p:nvPr/>
        </p:nvPicPr>
        <p:blipFill>
          <a:blip r:embed="rId4"/>
          <a:stretch>
            <a:fillRect/>
          </a:stretch>
        </p:blipFill>
        <p:spPr>
          <a:xfrm>
            <a:off x="9502055" y="1739473"/>
            <a:ext cx="2092992" cy="2274384"/>
          </a:xfrm>
          <a:prstGeom prst="rect">
            <a:avLst/>
          </a:prstGeom>
          <a:effectLst>
            <a:outerShdw blurRad="63500" algn="ctr" rotWithShape="0">
              <a:prstClr val="black">
                <a:alpha val="40000"/>
              </a:prstClr>
            </a:outerShdw>
          </a:effectLst>
        </p:spPr>
      </p:pic>
      <p:pic>
        <p:nvPicPr>
          <p:cNvPr id="6" name="Picture 5" title="Collision between two football players">
            <a:extLst>
              <a:ext uri="{FF2B5EF4-FFF2-40B4-BE49-F238E27FC236}">
                <a16:creationId xmlns:a16="http://schemas.microsoft.com/office/drawing/2014/main" id="{1A3A38D7-B7E1-5E4B-B9B4-BB2C85C86E75}"/>
              </a:ext>
            </a:extLst>
          </p:cNvPr>
          <p:cNvPicPr>
            <a:picLocks noChangeAspect="1"/>
          </p:cNvPicPr>
          <p:nvPr/>
        </p:nvPicPr>
        <p:blipFill>
          <a:blip r:embed="rId5"/>
          <a:stretch>
            <a:fillRect/>
          </a:stretch>
        </p:blipFill>
        <p:spPr>
          <a:xfrm>
            <a:off x="7221993" y="3388971"/>
            <a:ext cx="3009900" cy="2032000"/>
          </a:xfrm>
          <a:prstGeom prst="rect">
            <a:avLst/>
          </a:prstGeom>
          <a:effectLst>
            <a:outerShdw blurRad="63500" algn="ctr" rotWithShape="0">
              <a:prstClr val="black">
                <a:alpha val="40000"/>
              </a:prstClr>
            </a:outerShdw>
          </a:effectLst>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Content Placeholder 1"/>
          <p:cNvSpPr txBox="1">
            <a:spLocks noGrp="1"/>
          </p:cNvSpPr>
          <p:nvPr>
            <p:ph type="body" sz="half" idx="1"/>
          </p:nvPr>
        </p:nvSpPr>
        <p:spPr>
          <a:xfrm>
            <a:off x="476594" y="1139821"/>
            <a:ext cx="5619404" cy="4132265"/>
          </a:xfrm>
          <a:prstGeom prst="rect">
            <a:avLst/>
          </a:prstGeom>
        </p:spPr>
        <p:txBody>
          <a:bodyPr/>
          <a:lstStyle/>
          <a:p>
            <a:endParaRPr dirty="0"/>
          </a:p>
        </p:txBody>
      </p:sp>
      <p:sp>
        <p:nvSpPr>
          <p:cNvPr id="109" name="Title 3"/>
          <p:cNvSpPr txBox="1">
            <a:spLocks noGrp="1"/>
          </p:cNvSpPr>
          <p:nvPr>
            <p:ph type="title"/>
          </p:nvPr>
        </p:nvSpPr>
        <p:spPr>
          <a:xfrm>
            <a:off x="476596" y="500059"/>
            <a:ext cx="5619404" cy="445302"/>
          </a:xfrm>
          <a:prstGeom prst="rect">
            <a:avLst/>
          </a:prstGeom>
        </p:spPr>
        <p:txBody>
          <a:bodyPr>
            <a:normAutofit fontScale="90000"/>
          </a:bodyPr>
          <a:lstStyle/>
          <a:p>
            <a:pPr defTabSz="950563">
              <a:defRPr sz="3136"/>
            </a:pPr>
            <a:r>
              <a:rPr lang="en-US" dirty="0"/>
              <a:t>Mechanisms by age</a:t>
            </a:r>
            <a:endParaRPr dirty="0"/>
          </a:p>
        </p:txBody>
      </p:sp>
      <p:pic>
        <p:nvPicPr>
          <p:cNvPr id="3" name="Picture 2" descr="Horizontal bar plot contrasting the proportion of two age groups in each of the ten most common TBI injury mechanisms. The mechanisms are listed on the y axis and the proportion on the x axis ranging from 0 to 100%. The mechanism &quot;Fall Mechanism of Injury&quot; is highlighted because it shows a higher proportion of patients 50+ years old make up that mechanism category. This mechanism points to an example of an ICD-10 code about falling off of a horse. The mechanism &quot;Traffic Vehicle Accident&quot; is highlighted because it shows a higher proportion of patients between 18 and 49 years old. It points to an ICD-9 code example about motor vehicle accidents involving a streetcar. Other mechanisms include Injury, Mechanism of Injury, Accidents, Physical Accidents, Transport Accident Injuring Motor Vehicle Occupant, Collision or Crash, Burn Corrosion, Transport Accident Injuring Cyclist or Pedestrian" title="Mechanism by age">
            <a:extLst>
              <a:ext uri="{FF2B5EF4-FFF2-40B4-BE49-F238E27FC236}">
                <a16:creationId xmlns:a16="http://schemas.microsoft.com/office/drawing/2014/main" id="{66027C73-E1FD-E34B-96C2-158B4B0E80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98" y="1063326"/>
            <a:ext cx="6857999" cy="4898570"/>
          </a:xfrm>
          <a:prstGeom prst="rect">
            <a:avLst/>
          </a:prstGeom>
        </p:spPr>
      </p:pic>
      <p:cxnSp>
        <p:nvCxnSpPr>
          <p:cNvPr id="4" name="Straight Arrow Connector 3" descr="Points to text box with the ICD-10 example" title="Arrow">
            <a:extLst>
              <a:ext uri="{FF2B5EF4-FFF2-40B4-BE49-F238E27FC236}">
                <a16:creationId xmlns:a16="http://schemas.microsoft.com/office/drawing/2014/main" id="{E3D4B376-5680-E04F-8710-D67D10FBDBA4}"/>
              </a:ext>
            </a:extLst>
          </p:cNvPr>
          <p:cNvCxnSpPr>
            <a:cxnSpLocks/>
          </p:cNvCxnSpPr>
          <p:nvPr/>
        </p:nvCxnSpPr>
        <p:spPr>
          <a:xfrm flipV="1">
            <a:off x="7091152" y="2397155"/>
            <a:ext cx="881273" cy="1020450"/>
          </a:xfrm>
          <a:prstGeom prst="straightConnector1">
            <a:avLst/>
          </a:prstGeom>
          <a:ln w="28575">
            <a:solidFill>
              <a:srgbClr val="C00000"/>
            </a:solidFill>
            <a:tailEnd type="triangle"/>
          </a:ln>
        </p:spPr>
        <p:style>
          <a:lnRef idx="1">
            <a:schemeClr val="dk1"/>
          </a:lnRef>
          <a:fillRef idx="0">
            <a:schemeClr val="dk1"/>
          </a:fillRef>
          <a:effectRef idx="0">
            <a:schemeClr val="dk1"/>
          </a:effectRef>
          <a:fontRef idx="minor">
            <a:schemeClr val="tx1"/>
          </a:fontRef>
        </p:style>
      </p:cxnSp>
      <p:sp>
        <p:nvSpPr>
          <p:cNvPr id="15" name="Rectangle 14" descr="Highlights mechanism Fall Mechanism of Injury" title="Rectangle">
            <a:extLst>
              <a:ext uri="{FF2B5EF4-FFF2-40B4-BE49-F238E27FC236}">
                <a16:creationId xmlns:a16="http://schemas.microsoft.com/office/drawing/2014/main" id="{5AEDE6EA-9FBB-0748-B9DC-24F7D9EE2698}"/>
              </a:ext>
            </a:extLst>
          </p:cNvPr>
          <p:cNvSpPr/>
          <p:nvPr/>
        </p:nvSpPr>
        <p:spPr>
          <a:xfrm>
            <a:off x="1970512" y="3257585"/>
            <a:ext cx="5120640" cy="320040"/>
          </a:xfrm>
          <a:prstGeom prst="rect">
            <a:avLst/>
          </a:prstGeom>
          <a:noFill/>
          <a:ln w="28575" cap="flat">
            <a:solidFill>
              <a:srgbClr val="C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n-lt"/>
              <a:ea typeface="+mn-ea"/>
              <a:cs typeface="+mn-cs"/>
              <a:sym typeface="Arial"/>
            </a:endParaRPr>
          </a:p>
        </p:txBody>
      </p:sp>
      <p:cxnSp>
        <p:nvCxnSpPr>
          <p:cNvPr id="12" name="Straight Arrow Connector 11" descr="Points to a text box with an example of an ICD-9 code" title="Arrow">
            <a:extLst>
              <a:ext uri="{FF2B5EF4-FFF2-40B4-BE49-F238E27FC236}">
                <a16:creationId xmlns:a16="http://schemas.microsoft.com/office/drawing/2014/main" id="{730FB741-EC29-CE48-9DCF-62F743C62745}"/>
              </a:ext>
            </a:extLst>
          </p:cNvPr>
          <p:cNvCxnSpPr>
            <a:cxnSpLocks/>
            <a:stCxn id="24" idx="3"/>
          </p:cNvCxnSpPr>
          <p:nvPr/>
        </p:nvCxnSpPr>
        <p:spPr>
          <a:xfrm>
            <a:off x="7091152" y="3785967"/>
            <a:ext cx="881273" cy="0"/>
          </a:xfrm>
          <a:prstGeom prst="straightConnector1">
            <a:avLst/>
          </a:prstGeom>
          <a:ln w="28575">
            <a:solidFill>
              <a:srgbClr val="C00000"/>
            </a:solidFill>
            <a:tailEnd type="triangle"/>
          </a:ln>
        </p:spPr>
        <p:style>
          <a:lnRef idx="1">
            <a:schemeClr val="dk1"/>
          </a:lnRef>
          <a:fillRef idx="0">
            <a:schemeClr val="dk1"/>
          </a:fillRef>
          <a:effectRef idx="0">
            <a:schemeClr val="dk1"/>
          </a:effectRef>
          <a:fontRef idx="minor">
            <a:schemeClr val="tx1"/>
          </a:fontRef>
        </p:style>
      </p:cxnSp>
      <p:sp>
        <p:nvSpPr>
          <p:cNvPr id="24" name="Rectangle 23" descr="Highlights mechanism Traffic Vehicle Accident" title="Rectangle">
            <a:extLst>
              <a:ext uri="{FF2B5EF4-FFF2-40B4-BE49-F238E27FC236}">
                <a16:creationId xmlns:a16="http://schemas.microsoft.com/office/drawing/2014/main" id="{4219EBAE-161B-724C-9861-22837C486D9B}"/>
              </a:ext>
            </a:extLst>
          </p:cNvPr>
          <p:cNvSpPr/>
          <p:nvPr/>
        </p:nvSpPr>
        <p:spPr>
          <a:xfrm>
            <a:off x="1970512" y="3625947"/>
            <a:ext cx="5120640" cy="320040"/>
          </a:xfrm>
          <a:prstGeom prst="rect">
            <a:avLst/>
          </a:prstGeom>
          <a:noFill/>
          <a:ln w="28575" cap="flat">
            <a:solidFill>
              <a:srgbClr val="C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n-lt"/>
              <a:ea typeface="+mn-ea"/>
              <a:cs typeface="+mn-cs"/>
              <a:sym typeface="Arial"/>
            </a:endParaRPr>
          </a:p>
        </p:txBody>
      </p:sp>
      <p:grpSp>
        <p:nvGrpSpPr>
          <p:cNvPr id="30" name="Group 29">
            <a:extLst>
              <a:ext uri="{FF2B5EF4-FFF2-40B4-BE49-F238E27FC236}">
                <a16:creationId xmlns:a16="http://schemas.microsoft.com/office/drawing/2014/main" id="{3D63DFAC-FE55-0441-BB06-66B0A3FC3A97}"/>
              </a:ext>
            </a:extLst>
          </p:cNvPr>
          <p:cNvGrpSpPr/>
          <p:nvPr/>
        </p:nvGrpSpPr>
        <p:grpSpPr>
          <a:xfrm>
            <a:off x="8139780" y="578012"/>
            <a:ext cx="3669884" cy="2683719"/>
            <a:chOff x="8139780" y="578012"/>
            <a:chExt cx="3669884" cy="2683719"/>
          </a:xfrm>
        </p:grpSpPr>
        <p:pic>
          <p:nvPicPr>
            <p:cNvPr id="28" name="Picture 27" title="Jockey falling off the side of a horse">
              <a:extLst>
                <a:ext uri="{FF2B5EF4-FFF2-40B4-BE49-F238E27FC236}">
                  <a16:creationId xmlns:a16="http://schemas.microsoft.com/office/drawing/2014/main" id="{72A07DCB-04BB-E949-9DC3-61415148645C}"/>
                </a:ext>
              </a:extLst>
            </p:cNvPr>
            <p:cNvPicPr>
              <a:picLocks noChangeAspect="1"/>
            </p:cNvPicPr>
            <p:nvPr/>
          </p:nvPicPr>
          <p:blipFill>
            <a:blip r:embed="rId4"/>
            <a:stretch>
              <a:fillRect/>
            </a:stretch>
          </p:blipFill>
          <p:spPr>
            <a:xfrm>
              <a:off x="9777664" y="578012"/>
              <a:ext cx="2032000" cy="1587500"/>
            </a:xfrm>
            <a:prstGeom prst="rect">
              <a:avLst/>
            </a:prstGeom>
            <a:effectLst>
              <a:outerShdw blurRad="63500" algn="ctr" rotWithShape="0">
                <a:prstClr val="black">
                  <a:alpha val="40000"/>
                </a:prstClr>
              </a:outerShdw>
            </a:effectLst>
          </p:spPr>
        </p:pic>
        <p:sp>
          <p:nvSpPr>
            <p:cNvPr id="5" name="TextBox 4">
              <a:extLst>
                <a:ext uri="{FF2B5EF4-FFF2-40B4-BE49-F238E27FC236}">
                  <a16:creationId xmlns:a16="http://schemas.microsoft.com/office/drawing/2014/main" id="{AB840163-8B95-8342-87BB-8DEB142AF888}"/>
                </a:ext>
              </a:extLst>
            </p:cNvPr>
            <p:cNvSpPr txBox="1"/>
            <p:nvPr/>
          </p:nvSpPr>
          <p:spPr>
            <a:xfrm>
              <a:off x="8139780" y="2042936"/>
              <a:ext cx="3275763" cy="1218795"/>
            </a:xfrm>
            <a:prstGeom prst="rect">
              <a:avLst/>
            </a:prstGeom>
            <a:solidFill>
              <a:schemeClr val="bg1"/>
            </a:solidFill>
            <a:ln w="12700" cap="flat">
              <a:noFill/>
              <a:miter lim="400000"/>
            </a:ln>
            <a:effectLst>
              <a:outerShdw blurRad="63500" algn="ct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t">
              <a:spAutoFit/>
            </a:bodyPr>
            <a:lstStyle/>
            <a:p>
              <a:pPr>
                <a:lnSpc>
                  <a:spcPct val="120000"/>
                </a:lnSpc>
              </a:pPr>
              <a:r>
                <a:rPr lang="en-US" b="1" dirty="0"/>
                <a:t>ICD-10 code V80.010A</a:t>
              </a:r>
            </a:p>
            <a:p>
              <a:pPr>
                <a:lnSpc>
                  <a:spcPct val="120000"/>
                </a:lnSpc>
              </a:pPr>
              <a:r>
                <a:rPr lang="en-US" dirty="0"/>
                <a:t>Animal-rider injured by fall from or being thrown from horse in noncollision accident, initial encounter</a:t>
              </a:r>
            </a:p>
          </p:txBody>
        </p:sp>
      </p:grpSp>
      <p:grpSp>
        <p:nvGrpSpPr>
          <p:cNvPr id="31" name="Group 30">
            <a:extLst>
              <a:ext uri="{FF2B5EF4-FFF2-40B4-BE49-F238E27FC236}">
                <a16:creationId xmlns:a16="http://schemas.microsoft.com/office/drawing/2014/main" id="{114D8571-82E7-0C4D-B574-CF787DF51B71}"/>
              </a:ext>
            </a:extLst>
          </p:cNvPr>
          <p:cNvGrpSpPr/>
          <p:nvPr/>
        </p:nvGrpSpPr>
        <p:grpSpPr>
          <a:xfrm>
            <a:off x="7614259" y="3539072"/>
            <a:ext cx="3819665" cy="2664450"/>
            <a:chOff x="7614259" y="3539072"/>
            <a:chExt cx="3819665" cy="2664450"/>
          </a:xfrm>
        </p:grpSpPr>
        <p:pic>
          <p:nvPicPr>
            <p:cNvPr id="29" name="Picture 28" title="Septa trolley traveling in Philly">
              <a:extLst>
                <a:ext uri="{FF2B5EF4-FFF2-40B4-BE49-F238E27FC236}">
                  <a16:creationId xmlns:a16="http://schemas.microsoft.com/office/drawing/2014/main" id="{FFA5DDC0-5D54-DF4A-B5E5-B812723E6D4F}"/>
                </a:ext>
              </a:extLst>
            </p:cNvPr>
            <p:cNvPicPr>
              <a:picLocks noChangeAspect="1"/>
            </p:cNvPicPr>
            <p:nvPr/>
          </p:nvPicPr>
          <p:blipFill>
            <a:blip r:embed="rId5"/>
            <a:stretch>
              <a:fillRect/>
            </a:stretch>
          </p:blipFill>
          <p:spPr>
            <a:xfrm flipH="1">
              <a:off x="7614259" y="4340649"/>
              <a:ext cx="1746443" cy="1862873"/>
            </a:xfrm>
            <a:prstGeom prst="rect">
              <a:avLst/>
            </a:prstGeom>
            <a:effectLst>
              <a:outerShdw blurRad="63500" algn="ctr" rotWithShape="0">
                <a:prstClr val="black">
                  <a:alpha val="40000"/>
                </a:prstClr>
              </a:outerShdw>
            </a:effectLst>
          </p:spPr>
        </p:pic>
        <p:sp>
          <p:nvSpPr>
            <p:cNvPr id="11" name="TextBox 10">
              <a:extLst>
                <a:ext uri="{FF2B5EF4-FFF2-40B4-BE49-F238E27FC236}">
                  <a16:creationId xmlns:a16="http://schemas.microsoft.com/office/drawing/2014/main" id="{C60E8684-42FE-F847-9F7D-264EF9E8DEF4}"/>
                </a:ext>
              </a:extLst>
            </p:cNvPr>
            <p:cNvSpPr txBox="1"/>
            <p:nvPr/>
          </p:nvSpPr>
          <p:spPr>
            <a:xfrm>
              <a:off x="8158161" y="3539072"/>
              <a:ext cx="3275763" cy="1218795"/>
            </a:xfrm>
            <a:prstGeom prst="rect">
              <a:avLst/>
            </a:prstGeom>
            <a:solidFill>
              <a:schemeClr val="bg1"/>
            </a:solidFill>
            <a:ln w="12700" cap="flat">
              <a:noFill/>
              <a:miter lim="400000"/>
            </a:ln>
            <a:effectLst>
              <a:outerShdw blurRad="63500" algn="ct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t">
              <a:spAutoFit/>
            </a:bodyPr>
            <a:lstStyle/>
            <a:p>
              <a:pPr>
                <a:lnSpc>
                  <a:spcPct val="120000"/>
                </a:lnSpc>
              </a:pPr>
              <a:r>
                <a:rPr lang="en-US" b="1" dirty="0"/>
                <a:t>ICD-9 code E812.4</a:t>
              </a:r>
            </a:p>
            <a:p>
              <a:pPr>
                <a:lnSpc>
                  <a:spcPct val="120000"/>
                </a:lnSpc>
              </a:pPr>
              <a:r>
                <a:rPr lang="en-US" dirty="0"/>
                <a:t>Motor vehicle traffic accident involving collision with motor vehicle injuring occupant of streetcar</a:t>
              </a:r>
            </a:p>
          </p:txBody>
        </p:sp>
      </p:grpSp>
    </p:spTree>
    <p:extLst>
      <p:ext uri="{BB962C8B-B14F-4D97-AF65-F5344CB8AC3E}">
        <p14:creationId xmlns:p14="http://schemas.microsoft.com/office/powerpoint/2010/main" val="85536829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Content Placeholder 1"/>
          <p:cNvSpPr txBox="1">
            <a:spLocks noGrp="1"/>
          </p:cNvSpPr>
          <p:nvPr>
            <p:ph type="body" sz="half" idx="1"/>
          </p:nvPr>
        </p:nvSpPr>
        <p:spPr>
          <a:xfrm>
            <a:off x="476594" y="1139821"/>
            <a:ext cx="5619404" cy="4132265"/>
          </a:xfrm>
          <a:prstGeom prst="rect">
            <a:avLst/>
          </a:prstGeom>
        </p:spPr>
        <p:txBody>
          <a:bodyPr/>
          <a:lstStyle/>
          <a:p>
            <a:endParaRPr dirty="0"/>
          </a:p>
        </p:txBody>
      </p:sp>
      <p:sp>
        <p:nvSpPr>
          <p:cNvPr id="109" name="Title 3"/>
          <p:cNvSpPr txBox="1">
            <a:spLocks noGrp="1"/>
          </p:cNvSpPr>
          <p:nvPr>
            <p:ph type="title"/>
          </p:nvPr>
        </p:nvSpPr>
        <p:spPr>
          <a:xfrm>
            <a:off x="476596" y="500059"/>
            <a:ext cx="5619404" cy="445302"/>
          </a:xfrm>
          <a:prstGeom prst="rect">
            <a:avLst/>
          </a:prstGeom>
        </p:spPr>
        <p:txBody>
          <a:bodyPr>
            <a:normAutofit fontScale="90000"/>
          </a:bodyPr>
          <a:lstStyle/>
          <a:p>
            <a:pPr defTabSz="950563">
              <a:defRPr sz="3136"/>
            </a:pPr>
            <a:r>
              <a:rPr lang="en-US" dirty="0"/>
              <a:t>Mechanisms by severity</a:t>
            </a:r>
            <a:endParaRPr dirty="0"/>
          </a:p>
        </p:txBody>
      </p:sp>
      <p:pic>
        <p:nvPicPr>
          <p:cNvPr id="3" name="Picture 2" descr="Horizontal stacked bar plot contrasting the proportion of 5 different TBI severity levels in each of the ten most common TBI injury mechanisms. The mechanisms are listed on the y axis and the proportion on the x axis ranging from 0 to 100%. The mechanisms &quot;Collision or Crash&quot; and &quot;Transport Accident Injuring Cyclist or Pedestrian&quot; are highlighted because they show a higher proportion of patients with severe codes relative to the other mechanisms. These point to an example of a severe ICD-9 code. Other mechanisms include Injury, Mechanism of Injury, Accidents, Physical Accidents, Fall Mechanism of Injury, Traffic Vehicle Accident, Transport Accident Injuring Motor Vehicle Occupant, and Burn Corrosion." title="Mechanism by severity">
            <a:extLst>
              <a:ext uri="{FF2B5EF4-FFF2-40B4-BE49-F238E27FC236}">
                <a16:creationId xmlns:a16="http://schemas.microsoft.com/office/drawing/2014/main" id="{66027C73-E1FD-E34B-96C2-158B4B0E80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98" y="1063326"/>
            <a:ext cx="6857999" cy="4898571"/>
          </a:xfrm>
          <a:prstGeom prst="rect">
            <a:avLst/>
          </a:prstGeom>
        </p:spPr>
      </p:pic>
      <p:sp>
        <p:nvSpPr>
          <p:cNvPr id="8" name="TextBox 7">
            <a:extLst>
              <a:ext uri="{FF2B5EF4-FFF2-40B4-BE49-F238E27FC236}">
                <a16:creationId xmlns:a16="http://schemas.microsoft.com/office/drawing/2014/main" id="{4B1296AC-39C4-CD4D-B12C-C8A65BFACB00}"/>
              </a:ext>
            </a:extLst>
          </p:cNvPr>
          <p:cNvSpPr txBox="1"/>
          <p:nvPr/>
        </p:nvSpPr>
        <p:spPr>
          <a:xfrm>
            <a:off x="8091252" y="1944069"/>
            <a:ext cx="3275763" cy="1218795"/>
          </a:xfrm>
          <a:prstGeom prst="rect">
            <a:avLst/>
          </a:prstGeom>
          <a:solidFill>
            <a:schemeClr val="bg1"/>
          </a:solidFill>
          <a:ln w="12700" cap="flat">
            <a:noFill/>
            <a:miter lim="400000"/>
          </a:ln>
          <a:effectLst>
            <a:outerShdw blurRad="63500" algn="ct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t">
            <a:spAutoFit/>
          </a:bodyPr>
          <a:lstStyle/>
          <a:p>
            <a:pPr>
              <a:lnSpc>
                <a:spcPct val="120000"/>
              </a:lnSpc>
            </a:pPr>
            <a:r>
              <a:rPr lang="en-US" b="1" dirty="0">
                <a:solidFill>
                  <a:schemeClr val="accent6"/>
                </a:solidFill>
              </a:rPr>
              <a:t>Mild</a:t>
            </a:r>
            <a:br>
              <a:rPr lang="en-US" b="1" dirty="0"/>
            </a:br>
            <a:r>
              <a:rPr lang="en-US" b="1" dirty="0">
                <a:solidFill>
                  <a:schemeClr val="tx1"/>
                </a:solidFill>
              </a:rPr>
              <a:t>ICD-10 code S06.0X1A</a:t>
            </a:r>
          </a:p>
          <a:p>
            <a:pPr>
              <a:lnSpc>
                <a:spcPct val="120000"/>
              </a:lnSpc>
            </a:pPr>
            <a:r>
              <a:rPr lang="en-US" dirty="0">
                <a:solidFill>
                  <a:schemeClr val="tx1"/>
                </a:solidFill>
              </a:rPr>
              <a:t>Concussion with loss of consciousness of 30 minutes or less, initial encounter</a:t>
            </a:r>
          </a:p>
        </p:txBody>
      </p:sp>
      <p:sp>
        <p:nvSpPr>
          <p:cNvPr id="9" name="TextBox 8">
            <a:extLst>
              <a:ext uri="{FF2B5EF4-FFF2-40B4-BE49-F238E27FC236}">
                <a16:creationId xmlns:a16="http://schemas.microsoft.com/office/drawing/2014/main" id="{EABF8E7E-1407-834A-AE9D-4BC83126B699}"/>
              </a:ext>
            </a:extLst>
          </p:cNvPr>
          <p:cNvSpPr txBox="1"/>
          <p:nvPr/>
        </p:nvSpPr>
        <p:spPr>
          <a:xfrm>
            <a:off x="8091252" y="3407696"/>
            <a:ext cx="3275763" cy="1994392"/>
          </a:xfrm>
          <a:prstGeom prst="rect">
            <a:avLst/>
          </a:prstGeom>
          <a:solidFill>
            <a:schemeClr val="bg1"/>
          </a:solidFill>
          <a:ln w="12700" cap="flat">
            <a:noFill/>
            <a:miter lim="400000"/>
          </a:ln>
          <a:effectLst>
            <a:outerShdw blurRad="63500" algn="ctr"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t">
            <a:spAutoFit/>
          </a:bodyPr>
          <a:lstStyle/>
          <a:p>
            <a:pPr>
              <a:lnSpc>
                <a:spcPct val="120000"/>
              </a:lnSpc>
            </a:pPr>
            <a:r>
              <a:rPr lang="en-US" b="1" dirty="0">
                <a:solidFill>
                  <a:srgbClr val="C00000"/>
                </a:solidFill>
              </a:rPr>
              <a:t>Severe</a:t>
            </a:r>
            <a:br>
              <a:rPr lang="en-US" b="1" dirty="0"/>
            </a:br>
            <a:r>
              <a:rPr lang="en-US" b="1" dirty="0"/>
              <a:t>ICD-9 code 801.35</a:t>
            </a:r>
          </a:p>
          <a:p>
            <a:pPr>
              <a:lnSpc>
                <a:spcPct val="120000"/>
              </a:lnSpc>
            </a:pPr>
            <a:r>
              <a:rPr lang="en-US" dirty="0"/>
              <a:t>Closed fracture of base of skull with other and unspecified intracranial hemorrhage, with prolonged [...] loss of consciousness, without return to pre-existing conscious level</a:t>
            </a:r>
          </a:p>
        </p:txBody>
      </p:sp>
      <p:cxnSp>
        <p:nvCxnSpPr>
          <p:cNvPr id="12" name="Straight Arrow Connector 11" descr="Points to an example of a Severe ICD-9 code" title="Arrow">
            <a:extLst>
              <a:ext uri="{FF2B5EF4-FFF2-40B4-BE49-F238E27FC236}">
                <a16:creationId xmlns:a16="http://schemas.microsoft.com/office/drawing/2014/main" id="{7C2002B9-6BF7-AA45-B109-8571709801E8}"/>
              </a:ext>
            </a:extLst>
          </p:cNvPr>
          <p:cNvCxnSpPr>
            <a:cxnSpLocks/>
            <a:stCxn id="13" idx="3"/>
          </p:cNvCxnSpPr>
          <p:nvPr/>
        </p:nvCxnSpPr>
        <p:spPr>
          <a:xfrm flipV="1">
            <a:off x="7091152" y="4522239"/>
            <a:ext cx="881273" cy="1"/>
          </a:xfrm>
          <a:prstGeom prst="straightConnector1">
            <a:avLst/>
          </a:prstGeom>
          <a:ln w="28575">
            <a:solidFill>
              <a:srgbClr val="C00000"/>
            </a:solidFill>
            <a:tailEnd type="triangle"/>
          </a:ln>
        </p:spPr>
        <p:style>
          <a:lnRef idx="1">
            <a:schemeClr val="dk1"/>
          </a:lnRef>
          <a:fillRef idx="0">
            <a:schemeClr val="dk1"/>
          </a:fillRef>
          <a:effectRef idx="0">
            <a:schemeClr val="dk1"/>
          </a:effectRef>
          <a:fontRef idx="minor">
            <a:schemeClr val="tx1"/>
          </a:fontRef>
        </p:style>
      </p:cxnSp>
      <p:sp>
        <p:nvSpPr>
          <p:cNvPr id="13" name="Rectangle 12" descr="Highlights mechanism Collision or Crash" title="Rectangle">
            <a:extLst>
              <a:ext uri="{FF2B5EF4-FFF2-40B4-BE49-F238E27FC236}">
                <a16:creationId xmlns:a16="http://schemas.microsoft.com/office/drawing/2014/main" id="{E2F7ECE6-B3BA-4748-B439-24672E129D10}"/>
              </a:ext>
            </a:extLst>
          </p:cNvPr>
          <p:cNvSpPr/>
          <p:nvPr/>
        </p:nvSpPr>
        <p:spPr>
          <a:xfrm>
            <a:off x="1970512" y="4362220"/>
            <a:ext cx="5120640" cy="320040"/>
          </a:xfrm>
          <a:prstGeom prst="rect">
            <a:avLst/>
          </a:prstGeom>
          <a:noFill/>
          <a:ln w="28575" cap="flat">
            <a:solidFill>
              <a:srgbClr val="C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n-lt"/>
              <a:ea typeface="+mn-ea"/>
              <a:cs typeface="+mn-cs"/>
              <a:sym typeface="Arial"/>
            </a:endParaRPr>
          </a:p>
        </p:txBody>
      </p:sp>
      <p:sp>
        <p:nvSpPr>
          <p:cNvPr id="16" name="Rectangle 15" descr="Highlights mechanism Transport Accident Injuring Cyclist or Pedestrian" title="Rectangle">
            <a:extLst>
              <a:ext uri="{FF2B5EF4-FFF2-40B4-BE49-F238E27FC236}">
                <a16:creationId xmlns:a16="http://schemas.microsoft.com/office/drawing/2014/main" id="{70C5FE00-421B-E54D-AD3B-B5757704A49E}"/>
              </a:ext>
            </a:extLst>
          </p:cNvPr>
          <p:cNvSpPr/>
          <p:nvPr/>
        </p:nvSpPr>
        <p:spPr>
          <a:xfrm>
            <a:off x="339298" y="5082048"/>
            <a:ext cx="6751854" cy="320040"/>
          </a:xfrm>
          <a:prstGeom prst="rect">
            <a:avLst/>
          </a:prstGeom>
          <a:noFill/>
          <a:ln w="28575" cap="flat">
            <a:solidFill>
              <a:srgbClr val="C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000000"/>
              </a:solidFill>
              <a:effectLst/>
              <a:uFillTx/>
              <a:latin typeface="+mn-lt"/>
              <a:ea typeface="+mn-ea"/>
              <a:cs typeface="+mn-cs"/>
              <a:sym typeface="Arial"/>
            </a:endParaRPr>
          </a:p>
        </p:txBody>
      </p:sp>
      <p:cxnSp>
        <p:nvCxnSpPr>
          <p:cNvPr id="31" name="Straight Arrow Connector 30" descr="Points to an example of a Severe ICD-9 code" title="Arrow">
            <a:extLst>
              <a:ext uri="{FF2B5EF4-FFF2-40B4-BE49-F238E27FC236}">
                <a16:creationId xmlns:a16="http://schemas.microsoft.com/office/drawing/2014/main" id="{84C60CAB-698C-F448-9B4A-13DA60974FB3}"/>
              </a:ext>
            </a:extLst>
          </p:cNvPr>
          <p:cNvCxnSpPr>
            <a:cxnSpLocks/>
          </p:cNvCxnSpPr>
          <p:nvPr/>
        </p:nvCxnSpPr>
        <p:spPr>
          <a:xfrm flipV="1">
            <a:off x="7103834" y="5242067"/>
            <a:ext cx="881273" cy="1"/>
          </a:xfrm>
          <a:prstGeom prst="straightConnector1">
            <a:avLst/>
          </a:prstGeom>
          <a:ln w="28575">
            <a:solidFill>
              <a:srgbClr val="C0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1594495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3" grpId="0" animBg="1"/>
      <p:bldP spid="1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Subtitle 1"/>
          <p:cNvSpPr txBox="1">
            <a:spLocks noGrp="1"/>
          </p:cNvSpPr>
          <p:nvPr>
            <p:ph type="body" sz="quarter" idx="1"/>
          </p:nvPr>
        </p:nvSpPr>
        <p:spPr>
          <a:xfrm>
            <a:off x="536207" y="4984749"/>
            <a:ext cx="11119586" cy="863391"/>
          </a:xfrm>
          <a:prstGeom prst="rect">
            <a:avLst/>
          </a:prstGeom>
        </p:spPr>
        <p:txBody>
          <a:bodyPr>
            <a:normAutofit fontScale="92500" lnSpcReduction="10000"/>
          </a:bodyPr>
          <a:lstStyle/>
          <a:p>
            <a:pPr>
              <a:defRPr>
                <a:solidFill>
                  <a:srgbClr val="D0942A"/>
                </a:solidFill>
              </a:defRPr>
            </a:pPr>
            <a:r>
              <a:rPr lang="en-US" b="0" dirty="0">
                <a:solidFill>
                  <a:srgbClr val="D0942A"/>
                </a:solidFill>
              </a:rPr>
              <a:t>This work was done in partnership with Rebecca Morse &amp; P.I. Mary Regina Boland, PhD</a:t>
            </a:r>
            <a:br>
              <a:rPr lang="en-US" b="0" dirty="0">
                <a:solidFill>
                  <a:srgbClr val="D0942A"/>
                </a:solidFill>
              </a:rPr>
            </a:br>
            <a:endParaRPr lang="en-US" b="0" dirty="0">
              <a:solidFill>
                <a:srgbClr val="D0942A"/>
              </a:solidFill>
            </a:endParaRPr>
          </a:p>
          <a:p>
            <a:pPr>
              <a:defRPr>
                <a:solidFill>
                  <a:srgbClr val="D0942A"/>
                </a:solidFill>
              </a:defRPr>
            </a:pPr>
            <a:r>
              <a:rPr lang="en-US" b="0" dirty="0">
                <a:solidFill>
                  <a:srgbClr val="D0942A"/>
                </a:solidFill>
              </a:rPr>
              <a:t>Slides and more at </a:t>
            </a:r>
            <a:r>
              <a:rPr lang="en-US" b="0" dirty="0">
                <a:solidFill>
                  <a:srgbClr val="D0942A"/>
                </a:solidFill>
                <a:hlinkClick r:id="rId3">
                  <a:extLst>
                    <a:ext uri="{A12FA001-AC4F-418D-AE19-62706E023703}">
                      <ahyp:hlinkClr xmlns:ahyp="http://schemas.microsoft.com/office/drawing/2018/hyperlinkcolor" val="tx"/>
                    </a:ext>
                  </a:extLst>
                </a:hlinkClick>
              </a:rPr>
              <a:t>silviacanelon.com</a:t>
            </a:r>
            <a:endParaRPr lang="en-US" b="0" dirty="0">
              <a:solidFill>
                <a:srgbClr val="D0942A"/>
              </a:solidFill>
            </a:endParaRPr>
          </a:p>
          <a:p>
            <a:pPr>
              <a:defRPr>
                <a:solidFill>
                  <a:srgbClr val="D0942A"/>
                </a:solidFill>
              </a:defRPr>
            </a:pPr>
            <a:endParaRPr b="0" dirty="0">
              <a:solidFill>
                <a:srgbClr val="D0942A"/>
              </a:solidFill>
            </a:endParaRPr>
          </a:p>
        </p:txBody>
      </p:sp>
      <p:sp>
        <p:nvSpPr>
          <p:cNvPr id="112" name="Title 2"/>
          <p:cNvSpPr txBox="1">
            <a:spLocks noGrp="1"/>
          </p:cNvSpPr>
          <p:nvPr>
            <p:ph type="title"/>
          </p:nvPr>
        </p:nvSpPr>
        <p:spPr>
          <a:xfrm>
            <a:off x="536207" y="4308388"/>
            <a:ext cx="11119586" cy="542926"/>
          </a:xfrm>
          <a:prstGeom prst="rect">
            <a:avLst/>
          </a:prstGeom>
        </p:spPr>
        <p:txBody>
          <a:bodyPr>
            <a:normAutofit/>
          </a:bodyPr>
          <a:lstStyle/>
          <a:p>
            <a:pPr>
              <a:defRPr>
                <a:solidFill>
                  <a:schemeClr val="accent3">
                    <a:lumOff val="44000"/>
                  </a:schemeClr>
                </a:solidFill>
              </a:defRPr>
            </a:pPr>
            <a:r>
              <a:rPr lang="en-US" dirty="0"/>
              <a:t>Thank you!</a:t>
            </a:r>
            <a:endParaRPr dirty="0"/>
          </a:p>
        </p:txBody>
      </p:sp>
      <p:sp>
        <p:nvSpPr>
          <p:cNvPr id="4" name="Subtitle 1">
            <a:extLst>
              <a:ext uri="{FF2B5EF4-FFF2-40B4-BE49-F238E27FC236}">
                <a16:creationId xmlns:a16="http://schemas.microsoft.com/office/drawing/2014/main" id="{E31EC815-2E37-FF4B-95B5-AF2F0DA27F2C}"/>
              </a:ext>
            </a:extLst>
          </p:cNvPr>
          <p:cNvSpPr txBox="1">
            <a:spLocks/>
          </p:cNvSpPr>
          <p:nvPr/>
        </p:nvSpPr>
        <p:spPr>
          <a:xfrm>
            <a:off x="658462" y="5848140"/>
            <a:ext cx="11119586" cy="8633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normAutofit/>
          </a:bodyPr>
          <a:lstStyle>
            <a:lvl1pPr marL="0" marR="0" indent="0" algn="ctr" defTabSz="901700" rtl="0" latinLnBrk="0">
              <a:lnSpc>
                <a:spcPct val="100000"/>
              </a:lnSpc>
              <a:spcBef>
                <a:spcPts val="400"/>
              </a:spcBef>
              <a:spcAft>
                <a:spcPts val="0"/>
              </a:spcAft>
              <a:buClrTx/>
              <a:buSzTx/>
              <a:buFont typeface="Arial" panose="020B0604020202020204" pitchFamily="34" charset="0"/>
              <a:buNone/>
              <a:tabLst/>
              <a:defRPr sz="2000" b="1" i="0" u="none" strike="noStrike" cap="none" spc="0" baseline="0">
                <a:solidFill>
                  <a:schemeClr val="bg1"/>
                </a:solidFill>
                <a:uFillTx/>
                <a:latin typeface="+mn-lt"/>
                <a:ea typeface="+mn-ea"/>
                <a:cs typeface="+mn-cs"/>
                <a:sym typeface="Arial"/>
              </a:defRPr>
            </a:lvl1pPr>
            <a:lvl2pPr marL="744625" marR="0" indent="-387438" algn="ctr" defTabSz="901700" rtl="0" latinLnBrk="0">
              <a:lnSpc>
                <a:spcPct val="100000"/>
              </a:lnSpc>
              <a:spcBef>
                <a:spcPts val="400"/>
              </a:spcBef>
              <a:spcAft>
                <a:spcPts val="0"/>
              </a:spcAft>
              <a:buClrTx/>
              <a:buSzPct val="100000"/>
              <a:buFont typeface="Arial" panose="020B0604020202020204" pitchFamily="34" charset="0"/>
              <a:buChar char="•"/>
              <a:tabLst/>
              <a:defRPr sz="2300" b="1" i="0" u="none" strike="noStrike" cap="none" spc="0" baseline="0">
                <a:solidFill>
                  <a:srgbClr val="000000"/>
                </a:solidFill>
                <a:uFillTx/>
                <a:latin typeface="+mn-lt"/>
                <a:ea typeface="+mn-ea"/>
                <a:cs typeface="+mn-cs"/>
                <a:sym typeface="Arial"/>
              </a:defRPr>
            </a:lvl2pPr>
            <a:lvl3pPr marL="1162138" marR="0" indent="-387438" algn="ctr" defTabSz="901700" rtl="0" latinLnBrk="0">
              <a:lnSpc>
                <a:spcPct val="100000"/>
              </a:lnSpc>
              <a:spcBef>
                <a:spcPts val="400"/>
              </a:spcBef>
              <a:spcAft>
                <a:spcPts val="0"/>
              </a:spcAft>
              <a:buClrTx/>
              <a:buSzPct val="100000"/>
              <a:buFont typeface="Arial" panose="020B0604020202020204" pitchFamily="34" charset="0"/>
              <a:buChar char="•"/>
              <a:tabLst/>
              <a:defRPr sz="2300" b="1" i="0" u="none" strike="noStrike" cap="none" spc="0" baseline="0">
                <a:solidFill>
                  <a:srgbClr val="000000"/>
                </a:solidFill>
                <a:uFillTx/>
                <a:latin typeface="+mn-lt"/>
                <a:ea typeface="+mn-ea"/>
                <a:cs typeface="+mn-cs"/>
                <a:sym typeface="Arial"/>
              </a:defRPr>
            </a:lvl3pPr>
            <a:lvl4pPr marL="1545927" marR="0" indent="-353715" algn="ctr" defTabSz="901700" rtl="0" latinLnBrk="0">
              <a:lnSpc>
                <a:spcPct val="100000"/>
              </a:lnSpc>
              <a:spcBef>
                <a:spcPts val="400"/>
              </a:spcBef>
              <a:spcAft>
                <a:spcPts val="0"/>
              </a:spcAft>
              <a:buClrTx/>
              <a:buSzPct val="100000"/>
              <a:buFont typeface="Arial" panose="020B0604020202020204" pitchFamily="34" charset="0"/>
              <a:buChar char="•"/>
              <a:tabLst/>
              <a:defRPr sz="2300" b="1" i="0" u="none" strike="noStrike" cap="none" spc="0" baseline="0">
                <a:solidFill>
                  <a:srgbClr val="000000"/>
                </a:solidFill>
                <a:uFillTx/>
                <a:latin typeface="+mn-lt"/>
                <a:ea typeface="+mn-ea"/>
                <a:cs typeface="+mn-cs"/>
                <a:sym typeface="Arial"/>
              </a:defRPr>
            </a:lvl4pPr>
            <a:lvl5pPr marL="1901726" marR="0" indent="-349151" algn="ctr" defTabSz="901700" rtl="0" latinLnBrk="0">
              <a:lnSpc>
                <a:spcPct val="100000"/>
              </a:lnSpc>
              <a:spcBef>
                <a:spcPts val="400"/>
              </a:spcBef>
              <a:spcAft>
                <a:spcPts val="0"/>
              </a:spcAft>
              <a:buClrTx/>
              <a:buSzPct val="100000"/>
              <a:buFont typeface="Arial" panose="020B0604020202020204" pitchFamily="34" charset="0"/>
              <a:buChar char="•"/>
              <a:tabLst/>
              <a:defRPr sz="2300" b="1" i="0" u="none" strike="noStrike" cap="none" spc="0" baseline="0">
                <a:solidFill>
                  <a:srgbClr val="000000"/>
                </a:solidFill>
                <a:uFillTx/>
                <a:latin typeface="+mn-lt"/>
                <a:ea typeface="+mn-ea"/>
                <a:cs typeface="+mn-cs"/>
                <a:sym typeface="Arial"/>
              </a:defRPr>
            </a:lvl5pPr>
            <a:lvl6pPr marL="2333625" marR="0" indent="-323850" algn="l" defTabSz="901700" rtl="0" latinLnBrk="0">
              <a:lnSpc>
                <a:spcPct val="100000"/>
              </a:lnSpc>
              <a:spcBef>
                <a:spcPts val="400"/>
              </a:spcBef>
              <a:spcAft>
                <a:spcPts val="0"/>
              </a:spcAft>
              <a:buClr>
                <a:srgbClr val="800000"/>
              </a:buClr>
              <a:buSzPct val="100000"/>
              <a:buFontTx/>
              <a:buChar char="–"/>
              <a:tabLst/>
              <a:defRPr sz="2400" b="1" i="0" u="none" strike="noStrike" cap="none" spc="0" baseline="0">
                <a:solidFill>
                  <a:srgbClr val="000000"/>
                </a:solidFill>
                <a:uFillTx/>
                <a:latin typeface="+mn-lt"/>
                <a:ea typeface="+mn-ea"/>
                <a:cs typeface="+mn-cs"/>
                <a:sym typeface="Arial"/>
              </a:defRPr>
            </a:lvl6pPr>
            <a:lvl7pPr marL="2790825" marR="0" indent="-323850" algn="l" defTabSz="901700" rtl="0" latinLnBrk="0">
              <a:lnSpc>
                <a:spcPct val="100000"/>
              </a:lnSpc>
              <a:spcBef>
                <a:spcPts val="400"/>
              </a:spcBef>
              <a:spcAft>
                <a:spcPts val="0"/>
              </a:spcAft>
              <a:buClr>
                <a:srgbClr val="800000"/>
              </a:buClr>
              <a:buSzPct val="100000"/>
              <a:buFontTx/>
              <a:buChar char="–"/>
              <a:tabLst/>
              <a:defRPr sz="2400" b="1" i="0" u="none" strike="noStrike" cap="none" spc="0" baseline="0">
                <a:solidFill>
                  <a:srgbClr val="000000"/>
                </a:solidFill>
                <a:uFillTx/>
                <a:latin typeface="+mn-lt"/>
                <a:ea typeface="+mn-ea"/>
                <a:cs typeface="+mn-cs"/>
                <a:sym typeface="Arial"/>
              </a:defRPr>
            </a:lvl7pPr>
            <a:lvl8pPr marL="3248025" marR="0" indent="-323850" algn="l" defTabSz="901700" rtl="0" latinLnBrk="0">
              <a:lnSpc>
                <a:spcPct val="100000"/>
              </a:lnSpc>
              <a:spcBef>
                <a:spcPts val="400"/>
              </a:spcBef>
              <a:spcAft>
                <a:spcPts val="0"/>
              </a:spcAft>
              <a:buClr>
                <a:srgbClr val="800000"/>
              </a:buClr>
              <a:buSzPct val="100000"/>
              <a:buFontTx/>
              <a:buChar char="–"/>
              <a:tabLst/>
              <a:defRPr sz="2400" b="1" i="0" u="none" strike="noStrike" cap="none" spc="0" baseline="0">
                <a:solidFill>
                  <a:srgbClr val="000000"/>
                </a:solidFill>
                <a:uFillTx/>
                <a:latin typeface="+mn-lt"/>
                <a:ea typeface="+mn-ea"/>
                <a:cs typeface="+mn-cs"/>
                <a:sym typeface="Arial"/>
              </a:defRPr>
            </a:lvl8pPr>
            <a:lvl9pPr marL="3705225" marR="0" indent="-323850" algn="l" defTabSz="901700" rtl="0" latinLnBrk="0">
              <a:lnSpc>
                <a:spcPct val="100000"/>
              </a:lnSpc>
              <a:spcBef>
                <a:spcPts val="400"/>
              </a:spcBef>
              <a:spcAft>
                <a:spcPts val="0"/>
              </a:spcAft>
              <a:buClr>
                <a:srgbClr val="800000"/>
              </a:buClr>
              <a:buSzPct val="100000"/>
              <a:buFontTx/>
              <a:buChar char="–"/>
              <a:tabLst/>
              <a:defRPr sz="2400" b="1" i="0" u="none" strike="noStrike" cap="none" spc="0" baseline="0">
                <a:solidFill>
                  <a:srgbClr val="000000"/>
                </a:solidFill>
                <a:uFillTx/>
                <a:latin typeface="+mn-lt"/>
                <a:ea typeface="+mn-ea"/>
                <a:cs typeface="+mn-cs"/>
                <a:sym typeface="Arial"/>
              </a:defRPr>
            </a:lvl9pPr>
          </a:lstStyle>
          <a:p>
            <a:pPr hangingPunct="1">
              <a:defRPr>
                <a:solidFill>
                  <a:srgbClr val="D0942A"/>
                </a:solidFill>
              </a:defRPr>
            </a:pPr>
            <a:r>
              <a:rPr lang="en-US" sz="1200" b="0" dirty="0"/>
              <a:t>Some support for this project provided by the Penn Injury Science Center which is an Injury Control Research Center </a:t>
            </a:r>
            <a:br>
              <a:rPr lang="en-US" sz="1200" b="0" dirty="0"/>
            </a:br>
            <a:r>
              <a:rPr lang="en-US" sz="1200" b="0" dirty="0"/>
              <a:t>funded by the Centers for Disease Control and Prevention (CDC; grant no.: R49CE003083)</a:t>
            </a:r>
            <a:endParaRPr lang="en-US" sz="1200" dirty="0">
              <a:solidFill>
                <a:srgbClr val="D0942A"/>
              </a:solidFill>
            </a:endParaRPr>
          </a:p>
        </p:txBody>
      </p:sp>
    </p:spTree>
  </p:cSld>
  <p:clrMapOvr>
    <a:masterClrMapping/>
  </p:clrMapOvr>
  <p:transition spd="med"/>
</p:sld>
</file>

<file path=ppt/theme/theme1.xml><?xml version="1.0" encoding="utf-8"?>
<a:theme xmlns:a="http://schemas.openxmlformats.org/drawingml/2006/main" name="Perelman School of Medicine Template 2011">
  <a:themeElements>
    <a:clrScheme name="Custom 1">
      <a:dk1>
        <a:srgbClr val="000000"/>
      </a:dk1>
      <a:lt1>
        <a:srgbClr val="FFFFFF"/>
      </a:lt1>
      <a:dk2>
        <a:srgbClr val="A7A7A7"/>
      </a:dk2>
      <a:lt2>
        <a:srgbClr val="535353"/>
      </a:lt2>
      <a:accent1>
        <a:srgbClr val="0099E6"/>
      </a:accent1>
      <a:accent2>
        <a:srgbClr val="F6C700"/>
      </a:accent2>
      <a:accent3>
        <a:srgbClr val="8F8F8F"/>
      </a:accent3>
      <a:accent4>
        <a:srgbClr val="707070"/>
      </a:accent4>
      <a:accent5>
        <a:srgbClr val="AACAF0"/>
      </a:accent5>
      <a:accent6>
        <a:srgbClr val="D0942A"/>
      </a:accent6>
      <a:hlink>
        <a:srgbClr val="0000FF"/>
      </a:hlink>
      <a:folHlink>
        <a:srgbClr val="FF00FF"/>
      </a:folHlink>
    </a:clrScheme>
    <a:fontScheme name="Perelman School of Medicine Template 2011">
      <a:majorFont>
        <a:latin typeface="Helvetica"/>
        <a:ea typeface="Helvetica"/>
        <a:cs typeface="Helvetica"/>
      </a:majorFont>
      <a:minorFont>
        <a:latin typeface="Arial"/>
        <a:ea typeface="Arial"/>
        <a:cs typeface="Arial"/>
      </a:minorFont>
    </a:fontScheme>
    <a:fmtScheme name="Perelman School of Medicine Template 201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Perelman School of Medicine Template 2011">
  <a:themeElements>
    <a:clrScheme name="Perelman School of Medicine Template 2011">
      <a:dk1>
        <a:srgbClr val="000000"/>
      </a:dk1>
      <a:lt1>
        <a:srgbClr val="FFFFFF"/>
      </a:lt1>
      <a:dk2>
        <a:srgbClr val="A7A7A7"/>
      </a:dk2>
      <a:lt2>
        <a:srgbClr val="535353"/>
      </a:lt2>
      <a:accent1>
        <a:srgbClr val="0099E6"/>
      </a:accent1>
      <a:accent2>
        <a:srgbClr val="F6C700"/>
      </a:accent2>
      <a:accent3>
        <a:srgbClr val="8F8F8F"/>
      </a:accent3>
      <a:accent4>
        <a:srgbClr val="707070"/>
      </a:accent4>
      <a:accent5>
        <a:srgbClr val="AACAF0"/>
      </a:accent5>
      <a:accent6>
        <a:srgbClr val="DFB400"/>
      </a:accent6>
      <a:hlink>
        <a:srgbClr val="0000FF"/>
      </a:hlink>
      <a:folHlink>
        <a:srgbClr val="FF00FF"/>
      </a:folHlink>
    </a:clrScheme>
    <a:fontScheme name="Perelman School of Medicine Template 2011">
      <a:majorFont>
        <a:latin typeface="Helvetica"/>
        <a:ea typeface="Helvetica"/>
        <a:cs typeface="Helvetica"/>
      </a:majorFont>
      <a:minorFont>
        <a:latin typeface="Arial"/>
        <a:ea typeface="Arial"/>
        <a:cs typeface="Arial"/>
      </a:minorFont>
    </a:fontScheme>
    <a:fmtScheme name="Perelman School of Medicine Template 201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5996</TotalTime>
  <Words>733</Words>
  <Application>Microsoft Macintosh PowerPoint</Application>
  <PresentationFormat>Widescreen</PresentationFormat>
  <Paragraphs>70</Paragraphs>
  <Slides>5</Slides>
  <Notes>5</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Perelman School of Medicine Template 2011</vt:lpstr>
      <vt:lpstr>Exploring Traumatic Brain Injury Mechanisms and Severity Using Electronic Health Records </vt:lpstr>
      <vt:lpstr>Overview</vt:lpstr>
      <vt:lpstr>Mechanisms by age</vt:lpstr>
      <vt:lpstr>Mechanisms by severity</vt:lpstr>
      <vt:lpstr>Thank you!</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Silvia Canelon</cp:lastModifiedBy>
  <cp:revision>69</cp:revision>
  <dcterms:modified xsi:type="dcterms:W3CDTF">2022-04-27T01:05:41Z</dcterms:modified>
</cp:coreProperties>
</file>